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rial" charset="1" panose="020B0604020202020204"/>
      <p:regular r:id="rId17"/>
    </p:embeddedFont>
    <p:embeddedFont>
      <p:font typeface="Arial Bold" charset="1" panose="020B0704020202020204"/>
      <p:regular r:id="rId18"/>
    </p:embeddedFont>
    <p:embeddedFont>
      <p:font typeface="Arial Bold Italics" charset="1" panose="020B0704020202090204"/>
      <p:regular r:id="rId20"/>
    </p:embeddedFont>
    <p:embeddedFont>
      <p:font typeface="Roboto Bold" charset="1" panose="02000000000000000000"/>
      <p:regular r:id="rId24"/>
    </p:embeddedFont>
    <p:embeddedFont>
      <p:font typeface="Roboto" charset="1" panose="02000000000000000000"/>
      <p:regular r:id="rId25"/>
    </p:embeddedFont>
    <p:embeddedFont>
      <p:font typeface="Roboto Bold Italics" charset="1" panose="020000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notesMasters/notesMaster1.xml" Type="http://schemas.openxmlformats.org/officeDocument/2006/relationships/notesMaster"/><Relationship Id="rId15" Target="theme/theme2.xml" Type="http://schemas.openxmlformats.org/officeDocument/2006/relationships/theme"/><Relationship Id="rId16" Target="notesSlides/notesSlide1.xml" Type="http://schemas.openxmlformats.org/officeDocument/2006/relationships/notes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notesSlides/notesSlide2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notesSlides/notesSlide6.xml" Type="http://schemas.openxmlformats.org/officeDocument/2006/relationships/notesSlide"/><Relationship Id="rId28" Target="notesSlides/notesSlide7.xml" Type="http://schemas.openxmlformats.org/officeDocument/2006/relationships/notesSlide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5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362651" y="-32842"/>
            <a:ext cx="7562698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4999">
                <a:solidFill>
                  <a:srgbClr val="00FF48"/>
                </a:solidFill>
                <a:latin typeface="Arial"/>
                <a:ea typeface="Arial"/>
                <a:cs typeface="Arial"/>
                <a:sym typeface="Arial"/>
              </a:rPr>
              <a:t>TITLE PAGE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62025" y="2432379"/>
            <a:ext cx="14397771" cy="6625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5058" indent="-297529" lvl="1">
              <a:lnSpc>
                <a:spcPts val="8285"/>
              </a:lnSpc>
              <a:buFont typeface="Arial"/>
              <a:buChar char="•"/>
            </a:pPr>
            <a:r>
              <a:rPr lang="en-US" sz="4932">
                <a:solidFill>
                  <a:srgbClr val="20F15C"/>
                </a:solidFill>
                <a:latin typeface="Arial"/>
                <a:ea typeface="Arial"/>
                <a:cs typeface="Arial"/>
                <a:sym typeface="Arial"/>
              </a:rPr>
              <a:t>Problem Statement ID: </a:t>
            </a:r>
            <a:r>
              <a:rPr lang="en-US" b="true" sz="4932">
                <a:solidFill>
                  <a:srgbClr val="20F15C"/>
                </a:solidFill>
                <a:latin typeface="Arial Bold"/>
                <a:ea typeface="Arial Bold"/>
                <a:cs typeface="Arial Bold"/>
                <a:sym typeface="Arial Bold"/>
              </a:rPr>
              <a:t>FT009</a:t>
            </a:r>
          </a:p>
          <a:p>
            <a:pPr algn="l" marL="595058" indent="-297529" lvl="1">
              <a:lnSpc>
                <a:spcPts val="8281"/>
              </a:lnSpc>
              <a:buFont typeface="Arial"/>
              <a:buChar char="•"/>
            </a:pPr>
            <a:r>
              <a:rPr lang="en-US" sz="4932">
                <a:solidFill>
                  <a:srgbClr val="20F15C"/>
                </a:solidFill>
                <a:latin typeface="Arial"/>
                <a:ea typeface="Arial"/>
                <a:cs typeface="Arial"/>
                <a:sym typeface="Arial"/>
              </a:rPr>
              <a:t>Problem Statement Title: </a:t>
            </a:r>
            <a:r>
              <a:rPr lang="en-US" b="true" sz="4932">
                <a:solidFill>
                  <a:srgbClr val="20F15C"/>
                </a:solidFill>
                <a:latin typeface="Arial Bold"/>
                <a:ea typeface="Arial Bold"/>
                <a:cs typeface="Arial Bold"/>
                <a:sym typeface="Arial Bold"/>
              </a:rPr>
              <a:t>Gig Worker Payment     &amp; Benefits Platform </a:t>
            </a:r>
          </a:p>
          <a:p>
            <a:pPr algn="l" marL="595058" indent="-297529" lvl="1">
              <a:lnSpc>
                <a:spcPts val="8285"/>
              </a:lnSpc>
              <a:buFont typeface="Arial"/>
              <a:buChar char="•"/>
            </a:pPr>
            <a:r>
              <a:rPr lang="en-US" sz="4932">
                <a:solidFill>
                  <a:srgbClr val="20F15C"/>
                </a:solidFill>
                <a:latin typeface="Arial"/>
                <a:ea typeface="Arial"/>
                <a:cs typeface="Arial"/>
                <a:sym typeface="Arial"/>
              </a:rPr>
              <a:t>Domain: </a:t>
            </a:r>
            <a:r>
              <a:rPr lang="en-US" b="true" sz="4932">
                <a:solidFill>
                  <a:srgbClr val="20F15C"/>
                </a:solidFill>
                <a:latin typeface="Arial Bold"/>
                <a:ea typeface="Arial Bold"/>
                <a:cs typeface="Arial Bold"/>
                <a:sym typeface="Arial Bold"/>
              </a:rPr>
              <a:t>Fintech</a:t>
            </a:r>
          </a:p>
          <a:p>
            <a:pPr algn="l" marL="595058" indent="-297529" lvl="1">
              <a:lnSpc>
                <a:spcPts val="8285"/>
              </a:lnSpc>
              <a:buFont typeface="Arial"/>
              <a:buChar char="•"/>
            </a:pPr>
            <a:r>
              <a:rPr lang="en-US" sz="4932">
                <a:solidFill>
                  <a:srgbClr val="20F15C"/>
                </a:solidFill>
                <a:latin typeface="Arial"/>
                <a:ea typeface="Arial"/>
                <a:cs typeface="Arial"/>
                <a:sym typeface="Arial"/>
              </a:rPr>
              <a:t>Team Name: </a:t>
            </a:r>
            <a:r>
              <a:rPr lang="en-US" b="true" sz="4932">
                <a:solidFill>
                  <a:srgbClr val="20F15C"/>
                </a:solidFill>
                <a:latin typeface="Arial Bold"/>
                <a:ea typeface="Arial Bold"/>
                <a:cs typeface="Arial Bold"/>
                <a:sym typeface="Arial Bold"/>
              </a:rPr>
              <a:t>Finovators</a:t>
            </a:r>
          </a:p>
          <a:p>
            <a:pPr algn="l" marL="595058" indent="-297529" lvl="1">
              <a:lnSpc>
                <a:spcPts val="8285"/>
              </a:lnSpc>
              <a:buFont typeface="Arial"/>
              <a:buChar char="•"/>
            </a:pPr>
            <a:r>
              <a:rPr lang="en-US" sz="4932">
                <a:solidFill>
                  <a:srgbClr val="20F15C"/>
                </a:solidFill>
                <a:latin typeface="Arial"/>
                <a:ea typeface="Arial"/>
                <a:cs typeface="Arial"/>
                <a:sym typeface="Arial"/>
              </a:rPr>
              <a:t>Team Leader Name: </a:t>
            </a:r>
            <a:r>
              <a:rPr lang="en-US" b="true" sz="4932">
                <a:solidFill>
                  <a:srgbClr val="20F15C"/>
                </a:solidFill>
                <a:latin typeface="Arial Bold"/>
                <a:ea typeface="Arial Bold"/>
                <a:cs typeface="Arial Bold"/>
                <a:sym typeface="Arial Bold"/>
              </a:rPr>
              <a:t>Nihal Mishra</a:t>
            </a:r>
          </a:p>
          <a:p>
            <a:pPr algn="l" marL="155062" indent="-77531" lvl="1">
              <a:lnSpc>
                <a:spcPts val="215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7421" y="1797860"/>
            <a:ext cx="17077649" cy="706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6591" indent="-338295" lvl="1">
              <a:lnSpc>
                <a:spcPts val="4324"/>
              </a:lnSpc>
              <a:buFont typeface="Arial"/>
              <a:buChar char="•"/>
            </a:pPr>
            <a:r>
              <a:rPr lang="en-US" sz="3133">
                <a:solidFill>
                  <a:srgbClr val="20F15C"/>
                </a:solidFill>
                <a:latin typeface="Arial"/>
                <a:ea typeface="Arial"/>
                <a:cs typeface="Arial"/>
                <a:sym typeface="Arial"/>
              </a:rPr>
              <a:t>Gig workers earn daily but operate without liquidity, financial clarity, or safety nets due to delayed settlements and fragmented earnings across platforms.</a:t>
            </a:r>
          </a:p>
          <a:p>
            <a:pPr algn="l" marL="676591" indent="-338295" lvl="1">
              <a:lnSpc>
                <a:spcPts val="4324"/>
              </a:lnSpc>
              <a:buFont typeface="Arial"/>
              <a:buChar char="•"/>
            </a:pPr>
            <a:r>
              <a:rPr lang="en-US" sz="3133">
                <a:solidFill>
                  <a:srgbClr val="20F15C"/>
                </a:solidFill>
                <a:latin typeface="Arial"/>
                <a:ea typeface="Arial"/>
                <a:cs typeface="Arial"/>
                <a:sym typeface="Arial"/>
              </a:rPr>
              <a:t>Our solution is a unified financial operating system for gig workers that:</a:t>
            </a:r>
          </a:p>
          <a:p>
            <a:pPr algn="l">
              <a:lnSpc>
                <a:spcPts val="4324"/>
              </a:lnSpc>
            </a:pPr>
          </a:p>
          <a:p>
            <a:pPr algn="l">
              <a:lnSpc>
                <a:spcPts val="4324"/>
              </a:lnSpc>
            </a:pPr>
          </a:p>
          <a:p>
            <a:pPr algn="l">
              <a:lnSpc>
                <a:spcPts val="4324"/>
              </a:lnSpc>
            </a:pPr>
          </a:p>
          <a:p>
            <a:pPr algn="l">
              <a:lnSpc>
                <a:spcPts val="4324"/>
              </a:lnSpc>
            </a:pPr>
          </a:p>
          <a:p>
            <a:pPr algn="l">
              <a:lnSpc>
                <a:spcPts val="4324"/>
              </a:lnSpc>
            </a:pPr>
          </a:p>
          <a:p>
            <a:pPr algn="l">
              <a:lnSpc>
                <a:spcPts val="4324"/>
              </a:lnSpc>
            </a:pPr>
          </a:p>
          <a:p>
            <a:pPr algn="l">
              <a:lnSpc>
                <a:spcPts val="4324"/>
              </a:lnSpc>
            </a:pPr>
          </a:p>
          <a:p>
            <a:pPr algn="l" marL="676591" indent="-338295" lvl="1">
              <a:lnSpc>
                <a:spcPts val="4324"/>
              </a:lnSpc>
              <a:buFont typeface="Arial"/>
              <a:buChar char="•"/>
            </a:pPr>
            <a:r>
              <a:rPr lang="en-US" sz="3133">
                <a:solidFill>
                  <a:srgbClr val="20F15C"/>
                </a:solidFill>
                <a:latin typeface="Arial"/>
                <a:ea typeface="Arial"/>
                <a:cs typeface="Arial"/>
                <a:sym typeface="Arial"/>
              </a:rPr>
              <a:t>The platform is ledger‑based and works without relying on bank transaction data or manual receipts, making it scalable and practical.</a:t>
            </a:r>
          </a:p>
          <a:p>
            <a:pPr algn="l">
              <a:lnSpc>
                <a:spcPts val="4324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759168" y="4317225"/>
            <a:ext cx="3924109" cy="2938425"/>
          </a:xfrm>
          <a:custGeom>
            <a:avLst/>
            <a:gdLst/>
            <a:ahLst/>
            <a:cxnLst/>
            <a:rect r="r" b="b" t="t" l="l"/>
            <a:pathLst>
              <a:path h="2938425" w="3924109">
                <a:moveTo>
                  <a:pt x="0" y="0"/>
                </a:moveTo>
                <a:lnTo>
                  <a:pt x="3924109" y="0"/>
                </a:lnTo>
                <a:lnTo>
                  <a:pt x="3924109" y="2938425"/>
                </a:lnTo>
                <a:lnTo>
                  <a:pt x="0" y="29384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8527" r="-266656" b="-44977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721377" y="3603885"/>
            <a:ext cx="3416698" cy="3219668"/>
          </a:xfrm>
          <a:custGeom>
            <a:avLst/>
            <a:gdLst/>
            <a:ahLst/>
            <a:cxnLst/>
            <a:rect r="r" b="b" t="t" l="l"/>
            <a:pathLst>
              <a:path h="3219668" w="3416698">
                <a:moveTo>
                  <a:pt x="0" y="0"/>
                </a:moveTo>
                <a:lnTo>
                  <a:pt x="3416699" y="0"/>
                </a:lnTo>
                <a:lnTo>
                  <a:pt x="3416699" y="3219667"/>
                </a:lnTo>
                <a:lnTo>
                  <a:pt x="0" y="32196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3691" t="-62541" r="-207416" b="-32313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226769" y="4212009"/>
            <a:ext cx="3187571" cy="3751435"/>
          </a:xfrm>
          <a:custGeom>
            <a:avLst/>
            <a:gdLst/>
            <a:ahLst/>
            <a:cxnLst/>
            <a:rect r="r" b="b" t="t" l="l"/>
            <a:pathLst>
              <a:path h="3751435" w="3187571">
                <a:moveTo>
                  <a:pt x="0" y="0"/>
                </a:moveTo>
                <a:lnTo>
                  <a:pt x="3187571" y="0"/>
                </a:lnTo>
                <a:lnTo>
                  <a:pt x="3187571" y="3751435"/>
                </a:lnTo>
                <a:lnTo>
                  <a:pt x="0" y="37514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8119" t="-42103" r="-123258" b="-2513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573036" y="3569408"/>
            <a:ext cx="3917695" cy="3736479"/>
          </a:xfrm>
          <a:custGeom>
            <a:avLst/>
            <a:gdLst/>
            <a:ahLst/>
            <a:cxnLst/>
            <a:rect r="r" b="b" t="t" l="l"/>
            <a:pathLst>
              <a:path h="3736479" w="3917695">
                <a:moveTo>
                  <a:pt x="0" y="0"/>
                </a:moveTo>
                <a:lnTo>
                  <a:pt x="3917696" y="0"/>
                </a:lnTo>
                <a:lnTo>
                  <a:pt x="3917696" y="3736479"/>
                </a:lnTo>
                <a:lnTo>
                  <a:pt x="0" y="37364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7256" t="-53890" r="0" b="-140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046018" y="4631055"/>
            <a:ext cx="1914525" cy="1691640"/>
            <a:chOff x="0" y="0"/>
            <a:chExt cx="2552700" cy="225552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50761" y="49132"/>
              <a:ext cx="2451300" cy="2179892"/>
            </a:xfrm>
            <a:custGeom>
              <a:avLst/>
              <a:gdLst/>
              <a:ahLst/>
              <a:cxnLst/>
              <a:rect r="r" b="b" t="t" l="l"/>
              <a:pathLst>
                <a:path h="2179892" w="2451300">
                  <a:moveTo>
                    <a:pt x="477559" y="916068"/>
                  </a:moveTo>
                  <a:cubicBezTo>
                    <a:pt x="1203999" y="596028"/>
                    <a:pt x="1488479" y="513478"/>
                    <a:pt x="1657389" y="489348"/>
                  </a:cubicBezTo>
                  <a:cubicBezTo>
                    <a:pt x="1757719" y="474108"/>
                    <a:pt x="1833919" y="475378"/>
                    <a:pt x="1905039" y="484268"/>
                  </a:cubicBezTo>
                  <a:cubicBezTo>
                    <a:pt x="1960919" y="490618"/>
                    <a:pt x="2005369" y="504588"/>
                    <a:pt x="2052359" y="523638"/>
                  </a:cubicBezTo>
                  <a:cubicBezTo>
                    <a:pt x="2099349" y="542688"/>
                    <a:pt x="2146339" y="566818"/>
                    <a:pt x="2186979" y="597298"/>
                  </a:cubicBezTo>
                  <a:cubicBezTo>
                    <a:pt x="2227619" y="626508"/>
                    <a:pt x="2266989" y="662068"/>
                    <a:pt x="2300009" y="700168"/>
                  </a:cubicBezTo>
                  <a:cubicBezTo>
                    <a:pt x="2331759" y="739538"/>
                    <a:pt x="2360969" y="782718"/>
                    <a:pt x="2383829" y="828438"/>
                  </a:cubicBezTo>
                  <a:cubicBezTo>
                    <a:pt x="2406689" y="874158"/>
                    <a:pt x="2424469" y="923688"/>
                    <a:pt x="2435899" y="971948"/>
                  </a:cubicBezTo>
                  <a:cubicBezTo>
                    <a:pt x="2446059" y="1021478"/>
                    <a:pt x="2452409" y="1074818"/>
                    <a:pt x="2451139" y="1124348"/>
                  </a:cubicBezTo>
                  <a:cubicBezTo>
                    <a:pt x="2449869" y="1175148"/>
                    <a:pt x="2442249" y="1227218"/>
                    <a:pt x="2429549" y="1276748"/>
                  </a:cubicBezTo>
                  <a:cubicBezTo>
                    <a:pt x="2416849" y="1325008"/>
                    <a:pt x="2396529" y="1374538"/>
                    <a:pt x="2372399" y="1418988"/>
                  </a:cubicBezTo>
                  <a:cubicBezTo>
                    <a:pt x="2348269" y="1463438"/>
                    <a:pt x="2317789" y="1505348"/>
                    <a:pt x="2283499" y="1542178"/>
                  </a:cubicBezTo>
                  <a:cubicBezTo>
                    <a:pt x="2249209" y="1580278"/>
                    <a:pt x="2208569" y="1614568"/>
                    <a:pt x="2166659" y="1642508"/>
                  </a:cubicBezTo>
                  <a:cubicBezTo>
                    <a:pt x="2124749" y="1670448"/>
                    <a:pt x="2077759" y="1693308"/>
                    <a:pt x="2029499" y="1711088"/>
                  </a:cubicBezTo>
                  <a:cubicBezTo>
                    <a:pt x="1981239" y="1727598"/>
                    <a:pt x="1944409" y="1717438"/>
                    <a:pt x="1879639" y="1744108"/>
                  </a:cubicBezTo>
                  <a:cubicBezTo>
                    <a:pt x="1737399" y="1803798"/>
                    <a:pt x="1484669" y="2104788"/>
                    <a:pt x="1242099" y="2155588"/>
                  </a:cubicBezTo>
                  <a:cubicBezTo>
                    <a:pt x="975399" y="2211468"/>
                    <a:pt x="539789" y="2174638"/>
                    <a:pt x="332779" y="2006998"/>
                  </a:cubicBezTo>
                  <a:cubicBezTo>
                    <a:pt x="125769" y="1839358"/>
                    <a:pt x="2579" y="1430418"/>
                    <a:pt x="39" y="1149748"/>
                  </a:cubicBezTo>
                  <a:cubicBezTo>
                    <a:pt x="-2501" y="881778"/>
                    <a:pt x="120689" y="551578"/>
                    <a:pt x="293409" y="358538"/>
                  </a:cubicBezTo>
                  <a:cubicBezTo>
                    <a:pt x="462319" y="171848"/>
                    <a:pt x="783629" y="-19922"/>
                    <a:pt x="1014769" y="1668"/>
                  </a:cubicBezTo>
                  <a:cubicBezTo>
                    <a:pt x="1254799" y="24528"/>
                    <a:pt x="1633259" y="300118"/>
                    <a:pt x="1701839" y="527448"/>
                  </a:cubicBezTo>
                  <a:cubicBezTo>
                    <a:pt x="1772959" y="761128"/>
                    <a:pt x="1557059" y="1171338"/>
                    <a:pt x="1405929" y="1392318"/>
                  </a:cubicBezTo>
                  <a:cubicBezTo>
                    <a:pt x="1278929" y="1576468"/>
                    <a:pt x="1070649" y="1833008"/>
                    <a:pt x="914439" y="1803798"/>
                  </a:cubicBezTo>
                  <a:cubicBezTo>
                    <a:pt x="693459" y="1763158"/>
                    <a:pt x="252769" y="734458"/>
                    <a:pt x="295949" y="695088"/>
                  </a:cubicBezTo>
                  <a:cubicBezTo>
                    <a:pt x="314999" y="677308"/>
                    <a:pt x="403899" y="804308"/>
                    <a:pt x="497879" y="834788"/>
                  </a:cubicBezTo>
                  <a:cubicBezTo>
                    <a:pt x="662979" y="889398"/>
                    <a:pt x="1024929" y="923688"/>
                    <a:pt x="1238289" y="856378"/>
                  </a:cubicBezTo>
                  <a:cubicBezTo>
                    <a:pt x="1437679" y="795418"/>
                    <a:pt x="1625639" y="521098"/>
                    <a:pt x="1751369" y="480458"/>
                  </a:cubicBezTo>
                  <a:cubicBezTo>
                    <a:pt x="1813599" y="461408"/>
                    <a:pt x="1854239" y="476648"/>
                    <a:pt x="1905039" y="484268"/>
                  </a:cubicBezTo>
                  <a:cubicBezTo>
                    <a:pt x="1954569" y="490618"/>
                    <a:pt x="2005369" y="504588"/>
                    <a:pt x="2052359" y="523638"/>
                  </a:cubicBezTo>
                  <a:cubicBezTo>
                    <a:pt x="2099349" y="542688"/>
                    <a:pt x="2145069" y="566818"/>
                    <a:pt x="2186979" y="597298"/>
                  </a:cubicBezTo>
                  <a:cubicBezTo>
                    <a:pt x="2227619" y="626508"/>
                    <a:pt x="2266989" y="662068"/>
                    <a:pt x="2300009" y="700168"/>
                  </a:cubicBezTo>
                  <a:cubicBezTo>
                    <a:pt x="2331759" y="739538"/>
                    <a:pt x="2360969" y="782718"/>
                    <a:pt x="2383829" y="828438"/>
                  </a:cubicBezTo>
                  <a:cubicBezTo>
                    <a:pt x="2406689" y="874158"/>
                    <a:pt x="2424469" y="923688"/>
                    <a:pt x="2435899" y="971948"/>
                  </a:cubicBezTo>
                  <a:cubicBezTo>
                    <a:pt x="2446059" y="1021478"/>
                    <a:pt x="2452409" y="1073548"/>
                    <a:pt x="2451139" y="1124348"/>
                  </a:cubicBezTo>
                  <a:cubicBezTo>
                    <a:pt x="2449869" y="1175148"/>
                    <a:pt x="2442249" y="1227218"/>
                    <a:pt x="2429549" y="1276748"/>
                  </a:cubicBezTo>
                  <a:cubicBezTo>
                    <a:pt x="2416849" y="1325008"/>
                    <a:pt x="2396529" y="1374538"/>
                    <a:pt x="2372399" y="1418988"/>
                  </a:cubicBezTo>
                  <a:cubicBezTo>
                    <a:pt x="2348269" y="1463438"/>
                    <a:pt x="2317789" y="1505348"/>
                    <a:pt x="2283499" y="1542178"/>
                  </a:cubicBezTo>
                  <a:cubicBezTo>
                    <a:pt x="2249209" y="1580278"/>
                    <a:pt x="2208569" y="1614568"/>
                    <a:pt x="2166659" y="1642508"/>
                  </a:cubicBezTo>
                  <a:cubicBezTo>
                    <a:pt x="2124749" y="1670448"/>
                    <a:pt x="2090459" y="1688228"/>
                    <a:pt x="2029499" y="1709818"/>
                  </a:cubicBezTo>
                  <a:cubicBezTo>
                    <a:pt x="1917739" y="1750458"/>
                    <a:pt x="1700569" y="1766968"/>
                    <a:pt x="1538009" y="1822848"/>
                  </a:cubicBezTo>
                  <a:cubicBezTo>
                    <a:pt x="1362749" y="1882538"/>
                    <a:pt x="1026199" y="2033668"/>
                    <a:pt x="1014769" y="2066688"/>
                  </a:cubicBezTo>
                  <a:cubicBezTo>
                    <a:pt x="1013499" y="2071768"/>
                    <a:pt x="1019849" y="2079388"/>
                    <a:pt x="1019849" y="2079388"/>
                  </a:cubicBezTo>
                  <a:cubicBezTo>
                    <a:pt x="1019849" y="2079388"/>
                    <a:pt x="477559" y="916068"/>
                    <a:pt x="477559" y="916068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9605010" y="4943475"/>
            <a:ext cx="1230630" cy="1345882"/>
            <a:chOff x="0" y="0"/>
            <a:chExt cx="1640840" cy="17945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50752" y="50800"/>
              <a:ext cx="1539288" cy="1692914"/>
            </a:xfrm>
            <a:custGeom>
              <a:avLst/>
              <a:gdLst/>
              <a:ahLst/>
              <a:cxnLst/>
              <a:rect r="r" b="b" t="t" l="l"/>
              <a:pathLst>
                <a:path h="1692914" w="1539288">
                  <a:moveTo>
                    <a:pt x="1539288" y="887730"/>
                  </a:moveTo>
                  <a:cubicBezTo>
                    <a:pt x="1154478" y="1159510"/>
                    <a:pt x="1092248" y="591820"/>
                    <a:pt x="972868" y="588010"/>
                  </a:cubicBezTo>
                  <a:cubicBezTo>
                    <a:pt x="806498" y="582930"/>
                    <a:pt x="522018" y="1695450"/>
                    <a:pt x="345488" y="1692910"/>
                  </a:cubicBezTo>
                  <a:cubicBezTo>
                    <a:pt x="210868" y="1690370"/>
                    <a:pt x="5128" y="1254760"/>
                    <a:pt x="48" y="1027430"/>
                  </a:cubicBezTo>
                  <a:cubicBezTo>
                    <a:pt x="-3762" y="789940"/>
                    <a:pt x="221028" y="478790"/>
                    <a:pt x="345488" y="298450"/>
                  </a:cubicBezTo>
                  <a:cubicBezTo>
                    <a:pt x="433118" y="170180"/>
                    <a:pt x="623618" y="38100"/>
                    <a:pt x="622348" y="8890"/>
                  </a:cubicBezTo>
                  <a:cubicBezTo>
                    <a:pt x="622348" y="3810"/>
                    <a:pt x="613458" y="0"/>
                    <a:pt x="613458" y="0"/>
                  </a:cubicBezTo>
                  <a:cubicBezTo>
                    <a:pt x="613458" y="0"/>
                    <a:pt x="1539288" y="887730"/>
                    <a:pt x="1539288" y="88773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9938385" y="5327332"/>
            <a:ext cx="965835" cy="1217295"/>
            <a:chOff x="0" y="0"/>
            <a:chExt cx="1287780" cy="16230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50800" y="50800"/>
              <a:ext cx="1249333" cy="1546545"/>
            </a:xfrm>
            <a:custGeom>
              <a:avLst/>
              <a:gdLst/>
              <a:ahLst/>
              <a:cxnLst/>
              <a:rect r="r" b="b" t="t" l="l"/>
              <a:pathLst>
                <a:path h="1546545" w="1249333">
                  <a:moveTo>
                    <a:pt x="612140" y="0"/>
                  </a:moveTo>
                  <a:cubicBezTo>
                    <a:pt x="1062990" y="233680"/>
                    <a:pt x="1144270" y="195580"/>
                    <a:pt x="1186180" y="256540"/>
                  </a:cubicBezTo>
                  <a:cubicBezTo>
                    <a:pt x="1294130" y="407670"/>
                    <a:pt x="1267460" y="1390650"/>
                    <a:pt x="1076960" y="1521460"/>
                  </a:cubicBezTo>
                  <a:cubicBezTo>
                    <a:pt x="933450" y="1620520"/>
                    <a:pt x="575310" y="1399540"/>
                    <a:pt x="382270" y="1320800"/>
                  </a:cubicBezTo>
                  <a:cubicBezTo>
                    <a:pt x="234950" y="1259840"/>
                    <a:pt x="35560" y="1107440"/>
                    <a:pt x="6350" y="1116330"/>
                  </a:cubicBezTo>
                  <a:cubicBezTo>
                    <a:pt x="1270" y="1117600"/>
                    <a:pt x="0" y="1127760"/>
                    <a:pt x="0" y="1127760"/>
                  </a:cubicBezTo>
                  <a:cubicBezTo>
                    <a:pt x="0" y="1127760"/>
                    <a:pt x="612140" y="0"/>
                    <a:pt x="612140" y="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0014585" y="5655945"/>
            <a:ext cx="808672" cy="1079182"/>
            <a:chOff x="0" y="0"/>
            <a:chExt cx="1078230" cy="143891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50800" y="106680"/>
              <a:ext cx="1054132" cy="1295577"/>
            </a:xfrm>
            <a:custGeom>
              <a:avLst/>
              <a:gdLst/>
              <a:ahLst/>
              <a:cxnLst/>
              <a:rect r="r" b="b" t="t" l="l"/>
              <a:pathLst>
                <a:path h="1295577" w="1054132">
                  <a:moveTo>
                    <a:pt x="0" y="0"/>
                  </a:moveTo>
                  <a:cubicBezTo>
                    <a:pt x="1101090" y="124460"/>
                    <a:pt x="1155700" y="1005840"/>
                    <a:pt x="975360" y="1211580"/>
                  </a:cubicBezTo>
                  <a:cubicBezTo>
                    <a:pt x="822960" y="1383030"/>
                    <a:pt x="109220" y="1233170"/>
                    <a:pt x="78740" y="1267460"/>
                  </a:cubicBezTo>
                  <a:cubicBezTo>
                    <a:pt x="76200" y="1271270"/>
                    <a:pt x="80010" y="1280160"/>
                    <a:pt x="80010" y="1280160"/>
                  </a:cubicBezTo>
                  <a:cubicBezTo>
                    <a:pt x="80010" y="1280160"/>
                    <a:pt x="0" y="0"/>
                    <a:pt x="0" y="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9835515" y="5424488"/>
            <a:ext cx="1407795" cy="1335405"/>
            <a:chOff x="0" y="0"/>
            <a:chExt cx="1877060" cy="17805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50800" y="436104"/>
              <a:ext cx="1806208" cy="1292366"/>
            </a:xfrm>
            <a:custGeom>
              <a:avLst/>
              <a:gdLst/>
              <a:ahLst/>
              <a:cxnLst/>
              <a:rect r="r" b="b" t="t" l="l"/>
              <a:pathLst>
                <a:path h="1292366" w="1806208">
                  <a:moveTo>
                    <a:pt x="0" y="78246"/>
                  </a:moveTo>
                  <a:cubicBezTo>
                    <a:pt x="1644650" y="-249414"/>
                    <a:pt x="1911350" y="540526"/>
                    <a:pt x="1775460" y="817386"/>
                  </a:cubicBezTo>
                  <a:cubicBezTo>
                    <a:pt x="1629410" y="1112026"/>
                    <a:pt x="434340" y="1228866"/>
                    <a:pt x="408940" y="1280936"/>
                  </a:cubicBezTo>
                  <a:cubicBezTo>
                    <a:pt x="406400" y="1286016"/>
                    <a:pt x="412750" y="1292366"/>
                    <a:pt x="412750" y="1292366"/>
                  </a:cubicBezTo>
                  <a:cubicBezTo>
                    <a:pt x="412750" y="1292366"/>
                    <a:pt x="0" y="78246"/>
                    <a:pt x="0" y="78246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8" id="18"/>
          <p:cNvGrpSpPr/>
          <p:nvPr/>
        </p:nvGrpSpPr>
        <p:grpSpPr>
          <a:xfrm rot="0">
            <a:off x="9747885" y="5599747"/>
            <a:ext cx="1196340" cy="1188720"/>
            <a:chOff x="0" y="0"/>
            <a:chExt cx="1595120" cy="158496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50800" y="268797"/>
              <a:ext cx="1553118" cy="1265363"/>
            </a:xfrm>
            <a:custGeom>
              <a:avLst/>
              <a:gdLst/>
              <a:ahLst/>
              <a:cxnLst/>
              <a:rect r="r" b="b" t="t" l="l"/>
              <a:pathLst>
                <a:path h="1265363" w="1553118">
                  <a:moveTo>
                    <a:pt x="0" y="1713"/>
                  </a:moveTo>
                  <a:cubicBezTo>
                    <a:pt x="1536700" y="-42737"/>
                    <a:pt x="1668780" y="790383"/>
                    <a:pt x="1493520" y="1036763"/>
                  </a:cubicBezTo>
                  <a:cubicBezTo>
                    <a:pt x="1315720" y="1284413"/>
                    <a:pt x="252730" y="1208213"/>
                    <a:pt x="220980" y="1252663"/>
                  </a:cubicBezTo>
                  <a:cubicBezTo>
                    <a:pt x="218440" y="1256473"/>
                    <a:pt x="223520" y="1265363"/>
                    <a:pt x="223520" y="1265363"/>
                  </a:cubicBezTo>
                  <a:cubicBezTo>
                    <a:pt x="223520" y="1265363"/>
                    <a:pt x="0" y="1713"/>
                    <a:pt x="0" y="1713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10391775" y="5738812"/>
            <a:ext cx="894398" cy="1119188"/>
            <a:chOff x="0" y="0"/>
            <a:chExt cx="1192530" cy="14922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50165" y="50800"/>
              <a:ext cx="1056963" cy="1426673"/>
            </a:xfrm>
            <a:custGeom>
              <a:avLst/>
              <a:gdLst/>
              <a:ahLst/>
              <a:cxnLst/>
              <a:rect r="r" b="b" t="t" l="l"/>
              <a:pathLst>
                <a:path h="1426673" w="1056963">
                  <a:moveTo>
                    <a:pt x="188595" y="0"/>
                  </a:moveTo>
                  <a:cubicBezTo>
                    <a:pt x="1255395" y="354330"/>
                    <a:pt x="1125855" y="1225550"/>
                    <a:pt x="906145" y="1389380"/>
                  </a:cubicBezTo>
                  <a:cubicBezTo>
                    <a:pt x="719455" y="1529080"/>
                    <a:pt x="38735" y="1229360"/>
                    <a:pt x="3175" y="1256030"/>
                  </a:cubicBezTo>
                  <a:cubicBezTo>
                    <a:pt x="-1905" y="1259840"/>
                    <a:pt x="635" y="1268730"/>
                    <a:pt x="635" y="1268730"/>
                  </a:cubicBezTo>
                  <a:cubicBezTo>
                    <a:pt x="635" y="1268730"/>
                    <a:pt x="188595" y="0"/>
                    <a:pt x="188595" y="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2" id="22"/>
          <p:cNvGrpSpPr/>
          <p:nvPr/>
        </p:nvGrpSpPr>
        <p:grpSpPr>
          <a:xfrm rot="0">
            <a:off x="10869930" y="5611178"/>
            <a:ext cx="1099185" cy="1036320"/>
            <a:chOff x="0" y="0"/>
            <a:chExt cx="1465580" cy="138176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50800" y="50800"/>
              <a:ext cx="1363064" cy="1280293"/>
            </a:xfrm>
            <a:custGeom>
              <a:avLst/>
              <a:gdLst/>
              <a:ahLst/>
              <a:cxnLst/>
              <a:rect r="r" b="b" t="t" l="l"/>
              <a:pathLst>
                <a:path h="1280293" w="1363064">
                  <a:moveTo>
                    <a:pt x="1193800" y="0"/>
                  </a:moveTo>
                  <a:cubicBezTo>
                    <a:pt x="1328420" y="316230"/>
                    <a:pt x="1360170" y="270510"/>
                    <a:pt x="1362710" y="274320"/>
                  </a:cubicBezTo>
                  <a:cubicBezTo>
                    <a:pt x="1379220" y="290830"/>
                    <a:pt x="814070" y="1270000"/>
                    <a:pt x="588010" y="1280160"/>
                  </a:cubicBezTo>
                  <a:cubicBezTo>
                    <a:pt x="426720" y="1287780"/>
                    <a:pt x="251460" y="966470"/>
                    <a:pt x="153670" y="812800"/>
                  </a:cubicBezTo>
                  <a:cubicBezTo>
                    <a:pt x="78740" y="695960"/>
                    <a:pt x="36830" y="476250"/>
                    <a:pt x="11430" y="464820"/>
                  </a:cubicBezTo>
                  <a:cubicBezTo>
                    <a:pt x="7620" y="462280"/>
                    <a:pt x="0" y="469900"/>
                    <a:pt x="0" y="469900"/>
                  </a:cubicBezTo>
                  <a:cubicBezTo>
                    <a:pt x="0" y="469900"/>
                    <a:pt x="1193800" y="0"/>
                    <a:pt x="1193800" y="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4" id="24"/>
          <p:cNvGrpSpPr/>
          <p:nvPr/>
        </p:nvGrpSpPr>
        <p:grpSpPr>
          <a:xfrm rot="0">
            <a:off x="10904220" y="5665470"/>
            <a:ext cx="1085850" cy="1094423"/>
            <a:chOff x="0" y="0"/>
            <a:chExt cx="1447800" cy="145923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50800" y="50800"/>
              <a:ext cx="1347071" cy="1358927"/>
            </a:xfrm>
            <a:custGeom>
              <a:avLst/>
              <a:gdLst/>
              <a:ahLst/>
              <a:cxnLst/>
              <a:rect r="r" b="b" t="t" l="l"/>
              <a:pathLst>
                <a:path h="1358927" w="1347071">
                  <a:moveTo>
                    <a:pt x="1117600" y="0"/>
                  </a:moveTo>
                  <a:cubicBezTo>
                    <a:pt x="1299210" y="295910"/>
                    <a:pt x="1336040" y="262890"/>
                    <a:pt x="1344930" y="276860"/>
                  </a:cubicBezTo>
                  <a:cubicBezTo>
                    <a:pt x="1383030" y="339090"/>
                    <a:pt x="902970" y="1323340"/>
                    <a:pt x="676910" y="1357630"/>
                  </a:cubicBezTo>
                  <a:cubicBezTo>
                    <a:pt x="513080" y="1381760"/>
                    <a:pt x="295910" y="1062990"/>
                    <a:pt x="180340" y="922020"/>
                  </a:cubicBezTo>
                  <a:cubicBezTo>
                    <a:pt x="97790" y="820420"/>
                    <a:pt x="35560" y="629920"/>
                    <a:pt x="11430" y="622300"/>
                  </a:cubicBezTo>
                  <a:cubicBezTo>
                    <a:pt x="6350" y="621030"/>
                    <a:pt x="0" y="628650"/>
                    <a:pt x="0" y="628650"/>
                  </a:cubicBezTo>
                  <a:cubicBezTo>
                    <a:pt x="0" y="628650"/>
                    <a:pt x="1117600" y="0"/>
                    <a:pt x="1117600" y="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6" id="26"/>
          <p:cNvGrpSpPr/>
          <p:nvPr/>
        </p:nvGrpSpPr>
        <p:grpSpPr>
          <a:xfrm rot="0">
            <a:off x="11091862" y="5747385"/>
            <a:ext cx="795338" cy="1103948"/>
            <a:chOff x="0" y="0"/>
            <a:chExt cx="1060450" cy="147193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50800" y="50800"/>
              <a:ext cx="787495" cy="1378439"/>
            </a:xfrm>
            <a:custGeom>
              <a:avLst/>
              <a:gdLst/>
              <a:ahLst/>
              <a:cxnLst/>
              <a:rect r="r" b="b" t="t" l="l"/>
              <a:pathLst>
                <a:path h="1378439" w="787495">
                  <a:moveTo>
                    <a:pt x="483870" y="0"/>
                  </a:moveTo>
                  <a:cubicBezTo>
                    <a:pt x="1047750" y="407670"/>
                    <a:pt x="693420" y="1280160"/>
                    <a:pt x="478790" y="1370330"/>
                  </a:cubicBezTo>
                  <a:cubicBezTo>
                    <a:pt x="342900" y="1427480"/>
                    <a:pt x="34290" y="1163320"/>
                    <a:pt x="3810" y="1177290"/>
                  </a:cubicBezTo>
                  <a:cubicBezTo>
                    <a:pt x="0" y="1178560"/>
                    <a:pt x="0" y="1188720"/>
                    <a:pt x="0" y="1188720"/>
                  </a:cubicBezTo>
                  <a:cubicBezTo>
                    <a:pt x="0" y="1188720"/>
                    <a:pt x="483870" y="0"/>
                    <a:pt x="483870" y="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9783128" y="5714047"/>
            <a:ext cx="1175385" cy="1283970"/>
            <a:chOff x="0" y="0"/>
            <a:chExt cx="1567180" cy="171196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50771" y="50800"/>
              <a:ext cx="1464339" cy="1641620"/>
            </a:xfrm>
            <a:custGeom>
              <a:avLst/>
              <a:gdLst/>
              <a:ahLst/>
              <a:cxnLst/>
              <a:rect r="r" b="b" t="t" l="l"/>
              <a:pathLst>
                <a:path h="1641620" w="1464339">
                  <a:moveTo>
                    <a:pt x="1464339" y="1217930"/>
                  </a:moveTo>
                  <a:cubicBezTo>
                    <a:pt x="748059" y="1445260"/>
                    <a:pt x="203229" y="1738630"/>
                    <a:pt x="59719" y="1610360"/>
                  </a:cubicBezTo>
                  <a:cubicBezTo>
                    <a:pt x="-104111" y="1463040"/>
                    <a:pt x="345469" y="464820"/>
                    <a:pt x="236249" y="351790"/>
                  </a:cubicBezTo>
                  <a:cubicBezTo>
                    <a:pt x="189259" y="303530"/>
                    <a:pt x="2569" y="389890"/>
                    <a:pt x="29" y="378460"/>
                  </a:cubicBezTo>
                  <a:cubicBezTo>
                    <a:pt x="-6321" y="353060"/>
                    <a:pt x="1042699" y="58420"/>
                    <a:pt x="1065559" y="12700"/>
                  </a:cubicBezTo>
                  <a:cubicBezTo>
                    <a:pt x="1068099" y="7620"/>
                    <a:pt x="1061749" y="0"/>
                    <a:pt x="1061749" y="0"/>
                  </a:cubicBezTo>
                  <a:cubicBezTo>
                    <a:pt x="1061749" y="0"/>
                    <a:pt x="1464339" y="1217930"/>
                    <a:pt x="1464339" y="121793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0" id="30"/>
          <p:cNvGrpSpPr/>
          <p:nvPr/>
        </p:nvGrpSpPr>
        <p:grpSpPr>
          <a:xfrm rot="0">
            <a:off x="9826943" y="5786438"/>
            <a:ext cx="484822" cy="1059180"/>
            <a:chOff x="0" y="0"/>
            <a:chExt cx="646430" cy="141224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27075" y="50800"/>
              <a:ext cx="567285" cy="1249680"/>
            </a:xfrm>
            <a:custGeom>
              <a:avLst/>
              <a:gdLst/>
              <a:ahLst/>
              <a:cxnLst/>
              <a:rect r="r" b="b" t="t" l="l"/>
              <a:pathLst>
                <a:path h="1249680" w="567285">
                  <a:moveTo>
                    <a:pt x="567285" y="1249680"/>
                  </a:moveTo>
                  <a:cubicBezTo>
                    <a:pt x="148185" y="1210310"/>
                    <a:pt x="-76605" y="231140"/>
                    <a:pt x="23725" y="72390"/>
                  </a:cubicBezTo>
                  <a:cubicBezTo>
                    <a:pt x="69445" y="-1270"/>
                    <a:pt x="271375" y="31750"/>
                    <a:pt x="284075" y="12700"/>
                  </a:cubicBezTo>
                  <a:cubicBezTo>
                    <a:pt x="286615" y="8890"/>
                    <a:pt x="280265" y="0"/>
                    <a:pt x="280265" y="0"/>
                  </a:cubicBezTo>
                  <a:cubicBezTo>
                    <a:pt x="280265" y="0"/>
                    <a:pt x="567285" y="1249680"/>
                    <a:pt x="567285" y="124968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2" id="32"/>
          <p:cNvGrpSpPr/>
          <p:nvPr/>
        </p:nvGrpSpPr>
        <p:grpSpPr>
          <a:xfrm rot="0">
            <a:off x="9589770" y="5949315"/>
            <a:ext cx="1020127" cy="1020127"/>
            <a:chOff x="0" y="0"/>
            <a:chExt cx="1360170" cy="136017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49655" y="41295"/>
              <a:ext cx="1241935" cy="1269219"/>
            </a:xfrm>
            <a:custGeom>
              <a:avLst/>
              <a:gdLst/>
              <a:ahLst/>
              <a:cxnLst/>
              <a:rect r="r" b="b" t="t" l="l"/>
              <a:pathLst>
                <a:path h="1269219" w="1241935">
                  <a:moveTo>
                    <a:pt x="1241935" y="445115"/>
                  </a:moveTo>
                  <a:cubicBezTo>
                    <a:pt x="1241935" y="846435"/>
                    <a:pt x="1196215" y="949305"/>
                    <a:pt x="1135255" y="1026775"/>
                  </a:cubicBezTo>
                  <a:cubicBezTo>
                    <a:pt x="1074295" y="1104245"/>
                    <a:pt x="985395" y="1172825"/>
                    <a:pt x="895225" y="1213465"/>
                  </a:cubicBezTo>
                  <a:cubicBezTo>
                    <a:pt x="806325" y="1254105"/>
                    <a:pt x="694565" y="1274425"/>
                    <a:pt x="596775" y="1268075"/>
                  </a:cubicBezTo>
                  <a:cubicBezTo>
                    <a:pt x="498985" y="1262995"/>
                    <a:pt x="391035" y="1228705"/>
                    <a:pt x="305945" y="1177905"/>
                  </a:cubicBezTo>
                  <a:cubicBezTo>
                    <a:pt x="222125" y="1127105"/>
                    <a:pt x="142115" y="1047095"/>
                    <a:pt x="91315" y="963275"/>
                  </a:cubicBezTo>
                  <a:cubicBezTo>
                    <a:pt x="40515" y="879455"/>
                    <a:pt x="7495" y="771505"/>
                    <a:pt x="1145" y="672445"/>
                  </a:cubicBezTo>
                  <a:cubicBezTo>
                    <a:pt x="-5205" y="574655"/>
                    <a:pt x="15115" y="464165"/>
                    <a:pt x="55755" y="373995"/>
                  </a:cubicBezTo>
                  <a:cubicBezTo>
                    <a:pt x="96395" y="283825"/>
                    <a:pt x="166245" y="194925"/>
                    <a:pt x="243715" y="135235"/>
                  </a:cubicBezTo>
                  <a:cubicBezTo>
                    <a:pt x="321185" y="74275"/>
                    <a:pt x="424055" y="27285"/>
                    <a:pt x="520575" y="9505"/>
                  </a:cubicBezTo>
                  <a:cubicBezTo>
                    <a:pt x="617095" y="-8275"/>
                    <a:pt x="730125" y="-655"/>
                    <a:pt x="824105" y="28555"/>
                  </a:cubicBezTo>
                  <a:cubicBezTo>
                    <a:pt x="918085" y="57765"/>
                    <a:pt x="1084455" y="186035"/>
                    <a:pt x="1084455" y="186035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4" id="34"/>
          <p:cNvGrpSpPr/>
          <p:nvPr/>
        </p:nvGrpSpPr>
        <p:grpSpPr>
          <a:xfrm rot="0">
            <a:off x="10154602" y="5815965"/>
            <a:ext cx="798195" cy="1101090"/>
            <a:chOff x="0" y="0"/>
            <a:chExt cx="1064260" cy="146812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50800" y="142240"/>
              <a:ext cx="1028078" cy="1273810"/>
            </a:xfrm>
            <a:custGeom>
              <a:avLst/>
              <a:gdLst/>
              <a:ahLst/>
              <a:cxnLst/>
              <a:rect r="r" b="b" t="t" l="l"/>
              <a:pathLst>
                <a:path h="1273810" w="1028078">
                  <a:moveTo>
                    <a:pt x="0" y="0"/>
                  </a:moveTo>
                  <a:cubicBezTo>
                    <a:pt x="1031240" y="74930"/>
                    <a:pt x="1130300" y="961390"/>
                    <a:pt x="962660" y="1170940"/>
                  </a:cubicBezTo>
                  <a:cubicBezTo>
                    <a:pt x="828040" y="1338580"/>
                    <a:pt x="167640" y="1228090"/>
                    <a:pt x="140970" y="1261110"/>
                  </a:cubicBezTo>
                  <a:cubicBezTo>
                    <a:pt x="137160" y="1266190"/>
                    <a:pt x="142240" y="1273810"/>
                    <a:pt x="142240" y="1273810"/>
                  </a:cubicBezTo>
                  <a:cubicBezTo>
                    <a:pt x="142240" y="1273810"/>
                    <a:pt x="0" y="0"/>
                    <a:pt x="0" y="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6" id="36"/>
          <p:cNvGrpSpPr/>
          <p:nvPr/>
        </p:nvGrpSpPr>
        <p:grpSpPr>
          <a:xfrm rot="0">
            <a:off x="10909935" y="5915025"/>
            <a:ext cx="1020127" cy="1020127"/>
            <a:chOff x="0" y="0"/>
            <a:chExt cx="1360170" cy="136017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49655" y="41295"/>
              <a:ext cx="1241935" cy="1269219"/>
            </a:xfrm>
            <a:custGeom>
              <a:avLst/>
              <a:gdLst/>
              <a:ahLst/>
              <a:cxnLst/>
              <a:rect r="r" b="b" t="t" l="l"/>
              <a:pathLst>
                <a:path h="1269219" w="1241935">
                  <a:moveTo>
                    <a:pt x="1241935" y="445115"/>
                  </a:moveTo>
                  <a:cubicBezTo>
                    <a:pt x="1241935" y="846435"/>
                    <a:pt x="1196215" y="949305"/>
                    <a:pt x="1135255" y="1026775"/>
                  </a:cubicBezTo>
                  <a:cubicBezTo>
                    <a:pt x="1074295" y="1104245"/>
                    <a:pt x="985395" y="1172825"/>
                    <a:pt x="895225" y="1213465"/>
                  </a:cubicBezTo>
                  <a:cubicBezTo>
                    <a:pt x="806325" y="1254105"/>
                    <a:pt x="694565" y="1274425"/>
                    <a:pt x="596775" y="1268075"/>
                  </a:cubicBezTo>
                  <a:cubicBezTo>
                    <a:pt x="498985" y="1262995"/>
                    <a:pt x="391035" y="1228705"/>
                    <a:pt x="307215" y="1177905"/>
                  </a:cubicBezTo>
                  <a:cubicBezTo>
                    <a:pt x="222125" y="1127105"/>
                    <a:pt x="142115" y="1047095"/>
                    <a:pt x="91315" y="963275"/>
                  </a:cubicBezTo>
                  <a:cubicBezTo>
                    <a:pt x="40515" y="879455"/>
                    <a:pt x="7495" y="771505"/>
                    <a:pt x="1145" y="672445"/>
                  </a:cubicBezTo>
                  <a:cubicBezTo>
                    <a:pt x="-5205" y="574655"/>
                    <a:pt x="15115" y="464165"/>
                    <a:pt x="55755" y="373995"/>
                  </a:cubicBezTo>
                  <a:cubicBezTo>
                    <a:pt x="96395" y="283825"/>
                    <a:pt x="166245" y="194925"/>
                    <a:pt x="243715" y="135235"/>
                  </a:cubicBezTo>
                  <a:cubicBezTo>
                    <a:pt x="321185" y="74275"/>
                    <a:pt x="424055" y="27285"/>
                    <a:pt x="520575" y="9505"/>
                  </a:cubicBezTo>
                  <a:cubicBezTo>
                    <a:pt x="617095" y="-8275"/>
                    <a:pt x="730125" y="-655"/>
                    <a:pt x="824105" y="28555"/>
                  </a:cubicBezTo>
                  <a:cubicBezTo>
                    <a:pt x="918085" y="57765"/>
                    <a:pt x="1084455" y="186035"/>
                    <a:pt x="1084455" y="186035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38" id="38"/>
          <p:cNvGrpSpPr/>
          <p:nvPr/>
        </p:nvGrpSpPr>
        <p:grpSpPr>
          <a:xfrm rot="0">
            <a:off x="9819322" y="5920740"/>
            <a:ext cx="1020127" cy="1020127"/>
            <a:chOff x="0" y="0"/>
            <a:chExt cx="1360170" cy="136017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49655" y="40910"/>
              <a:ext cx="1240690" cy="1269558"/>
            </a:xfrm>
            <a:custGeom>
              <a:avLst/>
              <a:gdLst/>
              <a:ahLst/>
              <a:cxnLst/>
              <a:rect r="r" b="b" t="t" l="l"/>
              <a:pathLst>
                <a:path h="1269558" w="1240690">
                  <a:moveTo>
                    <a:pt x="1240665" y="445500"/>
                  </a:moveTo>
                  <a:cubicBezTo>
                    <a:pt x="1241935" y="845550"/>
                    <a:pt x="1194945" y="948420"/>
                    <a:pt x="1133985" y="1025890"/>
                  </a:cubicBezTo>
                  <a:cubicBezTo>
                    <a:pt x="1074295" y="1103360"/>
                    <a:pt x="985395" y="1173210"/>
                    <a:pt x="895225" y="1213850"/>
                  </a:cubicBezTo>
                  <a:cubicBezTo>
                    <a:pt x="805055" y="1253220"/>
                    <a:pt x="694565" y="1274810"/>
                    <a:pt x="596775" y="1268460"/>
                  </a:cubicBezTo>
                  <a:cubicBezTo>
                    <a:pt x="497715" y="1262110"/>
                    <a:pt x="389765" y="1229090"/>
                    <a:pt x="305945" y="1178290"/>
                  </a:cubicBezTo>
                  <a:cubicBezTo>
                    <a:pt x="222125" y="1127490"/>
                    <a:pt x="142115" y="1047480"/>
                    <a:pt x="91315" y="962390"/>
                  </a:cubicBezTo>
                  <a:cubicBezTo>
                    <a:pt x="40515" y="878570"/>
                    <a:pt x="6225" y="770620"/>
                    <a:pt x="1145" y="672830"/>
                  </a:cubicBezTo>
                  <a:cubicBezTo>
                    <a:pt x="-5205" y="575040"/>
                    <a:pt x="15115" y="463280"/>
                    <a:pt x="55755" y="373110"/>
                  </a:cubicBezTo>
                  <a:cubicBezTo>
                    <a:pt x="96395" y="284210"/>
                    <a:pt x="166245" y="195310"/>
                    <a:pt x="243715" y="134350"/>
                  </a:cubicBezTo>
                  <a:cubicBezTo>
                    <a:pt x="321185" y="73390"/>
                    <a:pt x="424055" y="27670"/>
                    <a:pt x="520575" y="9890"/>
                  </a:cubicBezTo>
                  <a:cubicBezTo>
                    <a:pt x="617095" y="-7890"/>
                    <a:pt x="730125" y="-1540"/>
                    <a:pt x="824105" y="27670"/>
                  </a:cubicBezTo>
                  <a:cubicBezTo>
                    <a:pt x="918085" y="56880"/>
                    <a:pt x="1083185" y="185150"/>
                    <a:pt x="1083185" y="185150"/>
                  </a:cubicBezTo>
                </a:path>
              </a:pathLst>
            </a:custGeom>
            <a:solidFill>
              <a:srgbClr val="FB676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0" id="40"/>
          <p:cNvGrpSpPr/>
          <p:nvPr/>
        </p:nvGrpSpPr>
        <p:grpSpPr>
          <a:xfrm rot="0">
            <a:off x="13245465" y="3900488"/>
            <a:ext cx="1618298" cy="1855470"/>
            <a:chOff x="0" y="0"/>
            <a:chExt cx="2157730" cy="247396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50800" y="44565"/>
              <a:ext cx="2057299" cy="2380102"/>
            </a:xfrm>
            <a:custGeom>
              <a:avLst/>
              <a:gdLst/>
              <a:ahLst/>
              <a:cxnLst/>
              <a:rect r="r" b="b" t="t" l="l"/>
              <a:pathLst>
                <a:path h="2380102" w="2057299">
                  <a:moveTo>
                    <a:pt x="0" y="1229245"/>
                  </a:moveTo>
                  <a:cubicBezTo>
                    <a:pt x="384810" y="86245"/>
                    <a:pt x="720090" y="36715"/>
                    <a:pt x="977900" y="6235"/>
                  </a:cubicBezTo>
                  <a:cubicBezTo>
                    <a:pt x="1229360" y="-24245"/>
                    <a:pt x="1607820" y="65925"/>
                    <a:pt x="1746250" y="84975"/>
                  </a:cubicBezTo>
                  <a:cubicBezTo>
                    <a:pt x="1798320" y="91325"/>
                    <a:pt x="1846580" y="93865"/>
                    <a:pt x="1852930" y="101485"/>
                  </a:cubicBezTo>
                  <a:cubicBezTo>
                    <a:pt x="1854200" y="104025"/>
                    <a:pt x="1852930" y="104025"/>
                    <a:pt x="1851660" y="107835"/>
                  </a:cubicBezTo>
                  <a:cubicBezTo>
                    <a:pt x="1846580" y="142125"/>
                    <a:pt x="1731010" y="469785"/>
                    <a:pt x="1762760" y="637425"/>
                  </a:cubicBezTo>
                  <a:cubicBezTo>
                    <a:pt x="1794510" y="811415"/>
                    <a:pt x="2037080" y="949845"/>
                    <a:pt x="2054860" y="1130185"/>
                  </a:cubicBezTo>
                  <a:cubicBezTo>
                    <a:pt x="2075180" y="1329575"/>
                    <a:pt x="1965960" y="1591195"/>
                    <a:pt x="1823720" y="1785505"/>
                  </a:cubicBezTo>
                  <a:cubicBezTo>
                    <a:pt x="1654810" y="2016645"/>
                    <a:pt x="1308100" y="2353195"/>
                    <a:pt x="1042670" y="2378595"/>
                  </a:cubicBezTo>
                  <a:cubicBezTo>
                    <a:pt x="797560" y="2400185"/>
                    <a:pt x="453390" y="2185555"/>
                    <a:pt x="292100" y="2000135"/>
                  </a:cubicBezTo>
                  <a:cubicBezTo>
                    <a:pt x="147320" y="1832495"/>
                    <a:pt x="83820" y="1446415"/>
                    <a:pt x="77470" y="1348625"/>
                  </a:cubicBezTo>
                  <a:cubicBezTo>
                    <a:pt x="76200" y="1320685"/>
                    <a:pt x="95250" y="1310525"/>
                    <a:pt x="88900" y="1294015"/>
                  </a:cubicBezTo>
                  <a:cubicBezTo>
                    <a:pt x="80010" y="1269885"/>
                    <a:pt x="0" y="1229245"/>
                    <a:pt x="0" y="1229245"/>
                  </a:cubicBezTo>
                </a:path>
              </a:pathLst>
            </a:custGeom>
            <a:solidFill>
              <a:srgbClr val="F366B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2" id="42"/>
          <p:cNvGrpSpPr/>
          <p:nvPr/>
        </p:nvGrpSpPr>
        <p:grpSpPr>
          <a:xfrm rot="0">
            <a:off x="14176057" y="4229100"/>
            <a:ext cx="1090612" cy="817245"/>
            <a:chOff x="0" y="0"/>
            <a:chExt cx="1454150" cy="108966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50800" y="50800"/>
              <a:ext cx="1374351" cy="1040028"/>
            </a:xfrm>
            <a:custGeom>
              <a:avLst/>
              <a:gdLst/>
              <a:ahLst/>
              <a:cxnLst/>
              <a:rect r="r" b="b" t="t" l="l"/>
              <a:pathLst>
                <a:path h="1040028" w="1374351">
                  <a:moveTo>
                    <a:pt x="1280160" y="0"/>
                  </a:moveTo>
                  <a:cubicBezTo>
                    <a:pt x="1316990" y="571500"/>
                    <a:pt x="1418590" y="713740"/>
                    <a:pt x="1352550" y="802640"/>
                  </a:cubicBezTo>
                  <a:cubicBezTo>
                    <a:pt x="1225550" y="969010"/>
                    <a:pt x="274320" y="1123950"/>
                    <a:pt x="95250" y="988060"/>
                  </a:cubicBezTo>
                  <a:cubicBezTo>
                    <a:pt x="-13970" y="904240"/>
                    <a:pt x="50800" y="670560"/>
                    <a:pt x="36830" y="515620"/>
                  </a:cubicBezTo>
                  <a:cubicBezTo>
                    <a:pt x="22860" y="364490"/>
                    <a:pt x="35560" y="88900"/>
                    <a:pt x="12700" y="68580"/>
                  </a:cubicBezTo>
                  <a:cubicBezTo>
                    <a:pt x="8890" y="64770"/>
                    <a:pt x="0" y="68580"/>
                    <a:pt x="0" y="68580"/>
                  </a:cubicBezTo>
                  <a:cubicBezTo>
                    <a:pt x="0" y="68580"/>
                    <a:pt x="1280160" y="0"/>
                    <a:pt x="1280160" y="0"/>
                  </a:cubicBezTo>
                </a:path>
              </a:pathLst>
            </a:custGeom>
            <a:solidFill>
              <a:srgbClr val="F366B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4" id="44"/>
          <p:cNvGrpSpPr/>
          <p:nvPr/>
        </p:nvGrpSpPr>
        <p:grpSpPr>
          <a:xfrm rot="0">
            <a:off x="14482762" y="3747135"/>
            <a:ext cx="615315" cy="1063942"/>
            <a:chOff x="0" y="0"/>
            <a:chExt cx="820420" cy="141859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50800" y="86360"/>
              <a:ext cx="794803" cy="1295399"/>
            </a:xfrm>
            <a:custGeom>
              <a:avLst/>
              <a:gdLst/>
              <a:ahLst/>
              <a:cxnLst/>
              <a:rect r="r" b="b" t="t" l="l"/>
              <a:pathLst>
                <a:path h="1295399" w="794803">
                  <a:moveTo>
                    <a:pt x="0" y="0"/>
                  </a:moveTo>
                  <a:cubicBezTo>
                    <a:pt x="835660" y="132080"/>
                    <a:pt x="885190" y="1046480"/>
                    <a:pt x="717550" y="1233170"/>
                  </a:cubicBezTo>
                  <a:cubicBezTo>
                    <a:pt x="598170" y="1366520"/>
                    <a:pt x="92710" y="1239520"/>
                    <a:pt x="68580" y="1268730"/>
                  </a:cubicBezTo>
                  <a:cubicBezTo>
                    <a:pt x="64770" y="1272540"/>
                    <a:pt x="68580" y="1281430"/>
                    <a:pt x="68580" y="1281430"/>
                  </a:cubicBezTo>
                  <a:cubicBezTo>
                    <a:pt x="68580" y="1281430"/>
                    <a:pt x="0" y="0"/>
                    <a:pt x="0" y="0"/>
                  </a:cubicBezTo>
                </a:path>
              </a:pathLst>
            </a:custGeom>
            <a:solidFill>
              <a:srgbClr val="F366B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6" id="46"/>
          <p:cNvGrpSpPr/>
          <p:nvPr/>
        </p:nvGrpSpPr>
        <p:grpSpPr>
          <a:xfrm rot="0">
            <a:off x="13081635" y="4917758"/>
            <a:ext cx="1485900" cy="1493520"/>
            <a:chOff x="0" y="0"/>
            <a:chExt cx="1981200" cy="199136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49852" y="49107"/>
              <a:ext cx="1924229" cy="1909809"/>
            </a:xfrm>
            <a:custGeom>
              <a:avLst/>
              <a:gdLst/>
              <a:ahLst/>
              <a:cxnLst/>
              <a:rect r="r" b="b" t="t" l="l"/>
              <a:pathLst>
                <a:path h="1909809" w="1924229">
                  <a:moveTo>
                    <a:pt x="1283648" y="32173"/>
                  </a:moveTo>
                  <a:cubicBezTo>
                    <a:pt x="1338258" y="622723"/>
                    <a:pt x="1555428" y="504613"/>
                    <a:pt x="1651948" y="597323"/>
                  </a:cubicBezTo>
                  <a:cubicBezTo>
                    <a:pt x="1827208" y="766233"/>
                    <a:pt x="2011358" y="1673013"/>
                    <a:pt x="1879278" y="1847003"/>
                  </a:cubicBezTo>
                  <a:cubicBezTo>
                    <a:pt x="1797998" y="1953683"/>
                    <a:pt x="1571938" y="1892723"/>
                    <a:pt x="1395408" y="1890183"/>
                  </a:cubicBezTo>
                  <a:cubicBezTo>
                    <a:pt x="1183318" y="1887643"/>
                    <a:pt x="903918" y="1896533"/>
                    <a:pt x="694368" y="1808903"/>
                  </a:cubicBezTo>
                  <a:cubicBezTo>
                    <a:pt x="482278" y="1720003"/>
                    <a:pt x="251138" y="1561253"/>
                    <a:pt x="134298" y="1359323"/>
                  </a:cubicBezTo>
                  <a:cubicBezTo>
                    <a:pt x="6028" y="1139613"/>
                    <a:pt x="17458" y="762423"/>
                    <a:pt x="2218" y="514773"/>
                  </a:cubicBezTo>
                  <a:cubicBezTo>
                    <a:pt x="-10482" y="323003"/>
                    <a:pt x="36508" y="25823"/>
                    <a:pt x="13648" y="1693"/>
                  </a:cubicBezTo>
                  <a:cubicBezTo>
                    <a:pt x="9838" y="-2117"/>
                    <a:pt x="948" y="1693"/>
                    <a:pt x="948" y="1693"/>
                  </a:cubicBezTo>
                  <a:cubicBezTo>
                    <a:pt x="948" y="1693"/>
                    <a:pt x="1283648" y="32173"/>
                    <a:pt x="1283648" y="32173"/>
                  </a:cubicBezTo>
                </a:path>
              </a:pathLst>
            </a:custGeom>
            <a:solidFill>
              <a:srgbClr val="F366B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8" id="48"/>
          <p:cNvGrpSpPr/>
          <p:nvPr/>
        </p:nvGrpSpPr>
        <p:grpSpPr>
          <a:xfrm rot="0">
            <a:off x="13801725" y="5313997"/>
            <a:ext cx="929640" cy="1101090"/>
            <a:chOff x="0" y="0"/>
            <a:chExt cx="1239520" cy="146812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49971" y="50800"/>
              <a:ext cx="1247099" cy="1409927"/>
            </a:xfrm>
            <a:custGeom>
              <a:avLst/>
              <a:gdLst/>
              <a:ahLst/>
              <a:cxnLst/>
              <a:rect r="r" b="b" t="t" l="l"/>
              <a:pathLst>
                <a:path h="1409927" w="1247099">
                  <a:moveTo>
                    <a:pt x="176089" y="0"/>
                  </a:moveTo>
                  <a:cubicBezTo>
                    <a:pt x="831409" y="83820"/>
                    <a:pt x="1044769" y="-6350"/>
                    <a:pt x="1138749" y="96520"/>
                  </a:cubicBezTo>
                  <a:cubicBezTo>
                    <a:pt x="1293689" y="265430"/>
                    <a:pt x="1282259" y="1203960"/>
                    <a:pt x="1105729" y="1365250"/>
                  </a:cubicBezTo>
                  <a:cubicBezTo>
                    <a:pt x="983809" y="1477010"/>
                    <a:pt x="692979" y="1346200"/>
                    <a:pt x="501209" y="1327150"/>
                  </a:cubicBezTo>
                  <a:cubicBezTo>
                    <a:pt x="327219" y="1309370"/>
                    <a:pt x="28769" y="1238250"/>
                    <a:pt x="2099" y="1258570"/>
                  </a:cubicBezTo>
                  <a:cubicBezTo>
                    <a:pt x="-1711" y="1261110"/>
                    <a:pt x="829" y="1270000"/>
                    <a:pt x="829" y="1270000"/>
                  </a:cubicBezTo>
                  <a:cubicBezTo>
                    <a:pt x="829" y="1270000"/>
                    <a:pt x="176089" y="0"/>
                    <a:pt x="176089" y="0"/>
                  </a:cubicBezTo>
                </a:path>
              </a:pathLst>
            </a:custGeom>
            <a:solidFill>
              <a:srgbClr val="F366B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0" id="50"/>
          <p:cNvGrpSpPr/>
          <p:nvPr/>
        </p:nvGrpSpPr>
        <p:grpSpPr>
          <a:xfrm rot="0">
            <a:off x="14161770" y="4909185"/>
            <a:ext cx="1171575" cy="1075373"/>
            <a:chOff x="0" y="0"/>
            <a:chExt cx="1562100" cy="143383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50800" y="50800"/>
              <a:ext cx="1463111" cy="1339164"/>
            </a:xfrm>
            <a:custGeom>
              <a:avLst/>
              <a:gdLst/>
              <a:ahLst/>
              <a:cxnLst/>
              <a:rect r="r" b="b" t="t" l="l"/>
              <a:pathLst>
                <a:path h="1339164" w="1463111">
                  <a:moveTo>
                    <a:pt x="1256030" y="0"/>
                  </a:moveTo>
                  <a:cubicBezTo>
                    <a:pt x="1381760" y="552450"/>
                    <a:pt x="1484630" y="607060"/>
                    <a:pt x="1459230" y="688340"/>
                  </a:cubicBezTo>
                  <a:cubicBezTo>
                    <a:pt x="1402080" y="872490"/>
                    <a:pt x="586740" y="1405890"/>
                    <a:pt x="364490" y="1332230"/>
                  </a:cubicBezTo>
                  <a:cubicBezTo>
                    <a:pt x="203200" y="1278890"/>
                    <a:pt x="166370" y="910590"/>
                    <a:pt x="106680" y="717550"/>
                  </a:cubicBezTo>
                  <a:cubicBezTo>
                    <a:pt x="57150" y="554990"/>
                    <a:pt x="38100" y="274320"/>
                    <a:pt x="12700" y="256540"/>
                  </a:cubicBezTo>
                  <a:cubicBezTo>
                    <a:pt x="7620" y="254000"/>
                    <a:pt x="0" y="259080"/>
                    <a:pt x="0" y="259080"/>
                  </a:cubicBezTo>
                  <a:cubicBezTo>
                    <a:pt x="0" y="259080"/>
                    <a:pt x="1256030" y="0"/>
                    <a:pt x="1256030" y="0"/>
                  </a:cubicBezTo>
                </a:path>
              </a:pathLst>
            </a:custGeom>
            <a:solidFill>
              <a:srgbClr val="F366B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2" id="52"/>
          <p:cNvGrpSpPr/>
          <p:nvPr/>
        </p:nvGrpSpPr>
        <p:grpSpPr>
          <a:xfrm rot="0">
            <a:off x="14421802" y="4926330"/>
            <a:ext cx="1062038" cy="1554480"/>
            <a:chOff x="0" y="0"/>
            <a:chExt cx="1416050" cy="207264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38838" y="50800"/>
              <a:ext cx="1336056" cy="1971058"/>
            </a:xfrm>
            <a:custGeom>
              <a:avLst/>
              <a:gdLst/>
              <a:ahLst/>
              <a:cxnLst/>
              <a:rect r="r" b="b" t="t" l="l"/>
              <a:pathLst>
                <a:path h="1971058" w="1336056">
                  <a:moveTo>
                    <a:pt x="1313712" y="0"/>
                  </a:moveTo>
                  <a:cubicBezTo>
                    <a:pt x="1323872" y="775970"/>
                    <a:pt x="1368322" y="1257300"/>
                    <a:pt x="1293392" y="1280160"/>
                  </a:cubicBezTo>
                  <a:cubicBezTo>
                    <a:pt x="1229892" y="1300480"/>
                    <a:pt x="1081302" y="844550"/>
                    <a:pt x="963192" y="854710"/>
                  </a:cubicBezTo>
                  <a:cubicBezTo>
                    <a:pt x="781582" y="868680"/>
                    <a:pt x="528852" y="1976120"/>
                    <a:pt x="358672" y="1971040"/>
                  </a:cubicBezTo>
                  <a:cubicBezTo>
                    <a:pt x="222782" y="1967230"/>
                    <a:pt x="57682" y="1479550"/>
                    <a:pt x="11962" y="1235710"/>
                  </a:cubicBezTo>
                  <a:cubicBezTo>
                    <a:pt x="-29948" y="1016000"/>
                    <a:pt x="51332" y="787400"/>
                    <a:pt x="56412" y="577850"/>
                  </a:cubicBezTo>
                  <a:cubicBezTo>
                    <a:pt x="60222" y="386080"/>
                    <a:pt x="69112" y="52070"/>
                    <a:pt x="43712" y="27940"/>
                  </a:cubicBezTo>
                  <a:cubicBezTo>
                    <a:pt x="39902" y="25400"/>
                    <a:pt x="31012" y="29210"/>
                    <a:pt x="31012" y="29210"/>
                  </a:cubicBezTo>
                  <a:cubicBezTo>
                    <a:pt x="31012" y="29210"/>
                    <a:pt x="1313712" y="0"/>
                    <a:pt x="1313712" y="0"/>
                  </a:cubicBezTo>
                </a:path>
              </a:pathLst>
            </a:custGeom>
            <a:solidFill>
              <a:srgbClr val="F366B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4" id="54"/>
          <p:cNvGrpSpPr/>
          <p:nvPr/>
        </p:nvGrpSpPr>
        <p:grpSpPr>
          <a:xfrm rot="0">
            <a:off x="14521815" y="5253038"/>
            <a:ext cx="1203960" cy="1032510"/>
            <a:chOff x="0" y="0"/>
            <a:chExt cx="1605280" cy="137668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50800" y="50800"/>
              <a:ext cx="1210733" cy="1286609"/>
            </a:xfrm>
            <a:custGeom>
              <a:avLst/>
              <a:gdLst/>
              <a:ahLst/>
              <a:cxnLst/>
              <a:rect r="r" b="b" t="t" l="l"/>
              <a:pathLst>
                <a:path h="1286609" w="1210733">
                  <a:moveTo>
                    <a:pt x="1160780" y="0"/>
                  </a:moveTo>
                  <a:cubicBezTo>
                    <a:pt x="1417320" y="965200"/>
                    <a:pt x="614680" y="1361440"/>
                    <a:pt x="364490" y="1275080"/>
                  </a:cubicBezTo>
                  <a:cubicBezTo>
                    <a:pt x="163830" y="1205230"/>
                    <a:pt x="52070" y="556260"/>
                    <a:pt x="11430" y="542290"/>
                  </a:cubicBezTo>
                  <a:cubicBezTo>
                    <a:pt x="6350" y="539750"/>
                    <a:pt x="0" y="547370"/>
                    <a:pt x="0" y="547370"/>
                  </a:cubicBezTo>
                  <a:cubicBezTo>
                    <a:pt x="0" y="547370"/>
                    <a:pt x="1160780" y="0"/>
                    <a:pt x="1160780" y="0"/>
                  </a:cubicBezTo>
                </a:path>
              </a:pathLst>
            </a:custGeom>
            <a:solidFill>
              <a:srgbClr val="F366BB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6" id="56"/>
          <p:cNvGrpSpPr/>
          <p:nvPr/>
        </p:nvGrpSpPr>
        <p:grpSpPr>
          <a:xfrm rot="0">
            <a:off x="2738982" y="4605338"/>
            <a:ext cx="2593749" cy="2042160"/>
            <a:chOff x="0" y="0"/>
            <a:chExt cx="683127" cy="537853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683127" cy="537853"/>
            </a:xfrm>
            <a:custGeom>
              <a:avLst/>
              <a:gdLst/>
              <a:ahLst/>
              <a:cxnLst/>
              <a:rect r="r" b="b" t="t" l="l"/>
              <a:pathLst>
                <a:path h="537853" w="683127">
                  <a:moveTo>
                    <a:pt x="0" y="0"/>
                  </a:moveTo>
                  <a:lnTo>
                    <a:pt x="683127" y="0"/>
                  </a:lnTo>
                  <a:lnTo>
                    <a:pt x="683127" y="537853"/>
                  </a:lnTo>
                  <a:lnTo>
                    <a:pt x="0" y="537853"/>
                  </a:lnTo>
                  <a:close/>
                </a:path>
              </a:pathLst>
            </a:custGeom>
            <a:solidFill>
              <a:srgbClr val="FFE711"/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0" y="-76200"/>
              <a:ext cx="683127" cy="614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59" id="59"/>
          <p:cNvGrpSpPr/>
          <p:nvPr/>
        </p:nvGrpSpPr>
        <p:grpSpPr>
          <a:xfrm rot="0">
            <a:off x="6054944" y="3936721"/>
            <a:ext cx="2609850" cy="2151005"/>
            <a:chOff x="0" y="0"/>
            <a:chExt cx="687368" cy="566520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687368" cy="566520"/>
            </a:xfrm>
            <a:custGeom>
              <a:avLst/>
              <a:gdLst/>
              <a:ahLst/>
              <a:cxnLst/>
              <a:rect r="r" b="b" t="t" l="l"/>
              <a:pathLst>
                <a:path h="566520" w="687368">
                  <a:moveTo>
                    <a:pt x="0" y="0"/>
                  </a:moveTo>
                  <a:lnTo>
                    <a:pt x="687368" y="0"/>
                  </a:lnTo>
                  <a:lnTo>
                    <a:pt x="687368" y="566520"/>
                  </a:lnTo>
                  <a:lnTo>
                    <a:pt x="0" y="566520"/>
                  </a:lnTo>
                  <a:close/>
                </a:path>
              </a:pathLst>
            </a:custGeom>
            <a:solidFill>
              <a:srgbClr val="F79438"/>
            </a:solidFill>
          </p:spPr>
        </p:sp>
        <p:sp>
          <p:nvSpPr>
            <p:cNvPr name="TextBox 61" id="61"/>
            <p:cNvSpPr txBox="true"/>
            <p:nvPr/>
          </p:nvSpPr>
          <p:spPr>
            <a:xfrm>
              <a:off x="0" y="-76200"/>
              <a:ext cx="687368" cy="6427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9509551" y="4926330"/>
            <a:ext cx="2593749" cy="2042160"/>
            <a:chOff x="0" y="0"/>
            <a:chExt cx="683127" cy="537853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683127" cy="537853"/>
            </a:xfrm>
            <a:custGeom>
              <a:avLst/>
              <a:gdLst/>
              <a:ahLst/>
              <a:cxnLst/>
              <a:rect r="r" b="b" t="t" l="l"/>
              <a:pathLst>
                <a:path h="537853" w="683127">
                  <a:moveTo>
                    <a:pt x="0" y="0"/>
                  </a:moveTo>
                  <a:lnTo>
                    <a:pt x="683127" y="0"/>
                  </a:lnTo>
                  <a:lnTo>
                    <a:pt x="683127" y="537853"/>
                  </a:lnTo>
                  <a:lnTo>
                    <a:pt x="0" y="537853"/>
                  </a:lnTo>
                  <a:close/>
                </a:path>
              </a:pathLst>
            </a:custGeom>
            <a:solidFill>
              <a:srgbClr val="FA6661"/>
            </a:solidFill>
          </p:spPr>
        </p:sp>
        <p:sp>
          <p:nvSpPr>
            <p:cNvPr name="TextBox 64" id="64"/>
            <p:cNvSpPr txBox="true"/>
            <p:nvPr/>
          </p:nvSpPr>
          <p:spPr>
            <a:xfrm>
              <a:off x="0" y="-76200"/>
              <a:ext cx="683127" cy="614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65" id="65"/>
          <p:cNvGrpSpPr/>
          <p:nvPr/>
        </p:nvGrpSpPr>
        <p:grpSpPr>
          <a:xfrm rot="0">
            <a:off x="12976315" y="4352115"/>
            <a:ext cx="2593749" cy="2042160"/>
            <a:chOff x="0" y="0"/>
            <a:chExt cx="683127" cy="537853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0" y="0"/>
              <a:ext cx="683127" cy="537853"/>
            </a:xfrm>
            <a:custGeom>
              <a:avLst/>
              <a:gdLst/>
              <a:ahLst/>
              <a:cxnLst/>
              <a:rect r="r" b="b" t="t" l="l"/>
              <a:pathLst>
                <a:path h="537853" w="683127">
                  <a:moveTo>
                    <a:pt x="0" y="0"/>
                  </a:moveTo>
                  <a:lnTo>
                    <a:pt x="683127" y="0"/>
                  </a:lnTo>
                  <a:lnTo>
                    <a:pt x="683127" y="537853"/>
                  </a:lnTo>
                  <a:lnTo>
                    <a:pt x="0" y="537853"/>
                  </a:lnTo>
                  <a:close/>
                </a:path>
              </a:pathLst>
            </a:custGeom>
            <a:solidFill>
              <a:srgbClr val="F366BB"/>
            </a:solidFill>
          </p:spPr>
        </p:sp>
        <p:sp>
          <p:nvSpPr>
            <p:cNvPr name="TextBox 67" id="67"/>
            <p:cNvSpPr txBox="true"/>
            <p:nvPr/>
          </p:nvSpPr>
          <p:spPr>
            <a:xfrm>
              <a:off x="0" y="-76200"/>
              <a:ext cx="683127" cy="6140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68" id="68"/>
          <p:cNvGrpSpPr/>
          <p:nvPr/>
        </p:nvGrpSpPr>
        <p:grpSpPr>
          <a:xfrm rot="0">
            <a:off x="697421" y="8674708"/>
            <a:ext cx="16988209" cy="822008"/>
            <a:chOff x="0" y="0"/>
            <a:chExt cx="4474261" cy="216496"/>
          </a:xfrm>
        </p:grpSpPr>
        <p:sp>
          <p:nvSpPr>
            <p:cNvPr name="Freeform 69" id="69"/>
            <p:cNvSpPr/>
            <p:nvPr/>
          </p:nvSpPr>
          <p:spPr>
            <a:xfrm flipH="false" flipV="false" rot="0">
              <a:off x="0" y="0"/>
              <a:ext cx="4474261" cy="216496"/>
            </a:xfrm>
            <a:custGeom>
              <a:avLst/>
              <a:gdLst/>
              <a:ahLst/>
              <a:cxnLst/>
              <a:rect r="r" b="b" t="t" l="l"/>
              <a:pathLst>
                <a:path h="216496" w="4474261">
                  <a:moveTo>
                    <a:pt x="11393" y="0"/>
                  </a:moveTo>
                  <a:lnTo>
                    <a:pt x="4462868" y="0"/>
                  </a:lnTo>
                  <a:cubicBezTo>
                    <a:pt x="4465889" y="0"/>
                    <a:pt x="4468787" y="1200"/>
                    <a:pt x="4470924" y="3337"/>
                  </a:cubicBezTo>
                  <a:cubicBezTo>
                    <a:pt x="4473060" y="5474"/>
                    <a:pt x="4474261" y="8371"/>
                    <a:pt x="4474261" y="11393"/>
                  </a:cubicBezTo>
                  <a:lnTo>
                    <a:pt x="4474261" y="205103"/>
                  </a:lnTo>
                  <a:cubicBezTo>
                    <a:pt x="4474261" y="208124"/>
                    <a:pt x="4473060" y="211022"/>
                    <a:pt x="4470924" y="213159"/>
                  </a:cubicBezTo>
                  <a:cubicBezTo>
                    <a:pt x="4468787" y="215295"/>
                    <a:pt x="4465889" y="216496"/>
                    <a:pt x="4462868" y="216496"/>
                  </a:cubicBezTo>
                  <a:lnTo>
                    <a:pt x="11393" y="216496"/>
                  </a:lnTo>
                  <a:cubicBezTo>
                    <a:pt x="8371" y="216496"/>
                    <a:pt x="5474" y="215295"/>
                    <a:pt x="3337" y="213159"/>
                  </a:cubicBezTo>
                  <a:cubicBezTo>
                    <a:pt x="1200" y="211022"/>
                    <a:pt x="0" y="208124"/>
                    <a:pt x="0" y="205103"/>
                  </a:cubicBezTo>
                  <a:lnTo>
                    <a:pt x="0" y="11393"/>
                  </a:lnTo>
                  <a:cubicBezTo>
                    <a:pt x="0" y="8371"/>
                    <a:pt x="1200" y="5474"/>
                    <a:pt x="3337" y="3337"/>
                  </a:cubicBezTo>
                  <a:cubicBezTo>
                    <a:pt x="5474" y="1200"/>
                    <a:pt x="8371" y="0"/>
                    <a:pt x="11393" y="0"/>
                  </a:cubicBezTo>
                  <a:close/>
                </a:path>
              </a:pathLst>
            </a:custGeom>
            <a:solidFill>
              <a:srgbClr val="ECF3F9"/>
            </a:solidFill>
          </p:spPr>
        </p:sp>
        <p:sp>
          <p:nvSpPr>
            <p:cNvPr name="TextBox 70" id="70"/>
            <p:cNvSpPr txBox="true"/>
            <p:nvPr/>
          </p:nvSpPr>
          <p:spPr>
            <a:xfrm>
              <a:off x="0" y="-76200"/>
              <a:ext cx="4474261" cy="292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sp>
        <p:nvSpPr>
          <p:cNvPr name="TextBox 71" id="71"/>
          <p:cNvSpPr txBox="true"/>
          <p:nvPr/>
        </p:nvSpPr>
        <p:spPr>
          <a:xfrm rot="0">
            <a:off x="1009650" y="8205126"/>
            <a:ext cx="16765419" cy="1339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7"/>
              </a:lnSpc>
            </a:pPr>
          </a:p>
          <a:p>
            <a:pPr algn="l">
              <a:lnSpc>
                <a:spcPts val="4277"/>
              </a:lnSpc>
            </a:pPr>
            <a:r>
              <a:rPr lang="en-US" b="true" sz="3099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We compute instant liquidity from earnings data, not from bank balances or settlements.</a:t>
            </a:r>
          </a:p>
          <a:p>
            <a:pPr algn="l">
              <a:lnSpc>
                <a:spcPts val="1931"/>
              </a:lnSpc>
            </a:pPr>
          </a:p>
        </p:txBody>
      </p:sp>
      <p:sp>
        <p:nvSpPr>
          <p:cNvPr name="TextBox 72" id="72"/>
          <p:cNvSpPr txBox="true"/>
          <p:nvPr/>
        </p:nvSpPr>
        <p:spPr>
          <a:xfrm rot="0">
            <a:off x="5445420" y="-32842"/>
            <a:ext cx="7562698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4999">
                <a:solidFill>
                  <a:srgbClr val="00FF48"/>
                </a:solidFill>
                <a:latin typeface="Arial"/>
                <a:ea typeface="Arial"/>
                <a:cs typeface="Arial"/>
                <a:sym typeface="Arial"/>
              </a:rPr>
              <a:t>Idea/Approach Details </a:t>
            </a:r>
          </a:p>
        </p:txBody>
      </p:sp>
      <p:sp>
        <p:nvSpPr>
          <p:cNvPr name="TextBox 73" id="73"/>
          <p:cNvSpPr txBox="true"/>
          <p:nvPr/>
        </p:nvSpPr>
        <p:spPr>
          <a:xfrm rot="0">
            <a:off x="2786006" y="4556290"/>
            <a:ext cx="2414465" cy="2268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7"/>
              </a:lnSpc>
            </a:pPr>
            <a:r>
              <a:rPr lang="en-US" sz="2202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Earnings Aggregation</a:t>
            </a:r>
          </a:p>
          <a:p>
            <a:pPr algn="ctr">
              <a:lnSpc>
                <a:spcPts val="1455"/>
              </a:lnSpc>
            </a:pPr>
          </a:p>
          <a:p>
            <a:pPr algn="ctr">
              <a:lnSpc>
                <a:spcPts val="2556"/>
              </a:lnSpc>
            </a:pPr>
            <a:r>
              <a:rPr lang="en-US" sz="1800" b="true">
                <a:solidFill>
                  <a:srgbClr val="433E3E"/>
                </a:solidFill>
                <a:latin typeface="Arial Bold"/>
                <a:ea typeface="Arial Bold"/>
                <a:cs typeface="Arial Bold"/>
                <a:sym typeface="Arial Bold"/>
              </a:rPr>
              <a:t>Aggregates earnings from multiple gig platforms into one place.</a:t>
            </a:r>
          </a:p>
        </p:txBody>
      </p:sp>
      <p:sp>
        <p:nvSpPr>
          <p:cNvPr name="TextBox 74" id="74"/>
          <p:cNvSpPr txBox="true"/>
          <p:nvPr/>
        </p:nvSpPr>
        <p:spPr>
          <a:xfrm rot="0">
            <a:off x="6210057" y="4145896"/>
            <a:ext cx="2330911" cy="1941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485"/>
              </a:lnSpc>
            </a:pPr>
            <a:r>
              <a:rPr lang="en-US" b="true" sz="2199" strike="noStrike" u="non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Net Earnings Calculation</a:t>
            </a:r>
          </a:p>
          <a:p>
            <a:pPr algn="ctr" marL="0" indent="0" lvl="0">
              <a:lnSpc>
                <a:spcPts val="2103"/>
              </a:lnSpc>
            </a:pPr>
          </a:p>
          <a:p>
            <a:pPr algn="ctr" marL="0" indent="0" lvl="0">
              <a:lnSpc>
                <a:spcPts val="2033"/>
              </a:lnSpc>
            </a:pPr>
            <a:r>
              <a:rPr lang="en-US" b="true" sz="1800" strike="noStrike" u="none">
                <a:solidFill>
                  <a:srgbClr val="433E3E"/>
                </a:solidFill>
                <a:latin typeface="Arial Bold"/>
                <a:ea typeface="Arial Bold"/>
                <a:cs typeface="Arial Bold"/>
                <a:sym typeface="Arial Bold"/>
              </a:rPr>
              <a:t>Calculates real net earnings after deducting all expenses.</a:t>
            </a:r>
          </a:p>
        </p:txBody>
      </p:sp>
      <p:sp>
        <p:nvSpPr>
          <p:cNvPr name="TextBox 75" id="75"/>
          <p:cNvSpPr txBox="true"/>
          <p:nvPr/>
        </p:nvSpPr>
        <p:spPr>
          <a:xfrm rot="0">
            <a:off x="9699773" y="4899660"/>
            <a:ext cx="2187427" cy="1703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573"/>
              </a:lnSpc>
            </a:pPr>
            <a:r>
              <a:rPr lang="en-US" b="true" sz="2199" strike="noStrike" u="non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Instant Withdrawal</a:t>
            </a:r>
          </a:p>
          <a:p>
            <a:pPr algn="ctr" marL="0" indent="0" lvl="0">
              <a:lnSpc>
                <a:spcPts val="1927"/>
              </a:lnSpc>
            </a:pPr>
          </a:p>
          <a:p>
            <a:pPr algn="ctr" marL="0" indent="0" lvl="0">
              <a:lnSpc>
                <a:spcPts val="2106"/>
              </a:lnSpc>
            </a:pPr>
            <a:r>
              <a:rPr lang="en-US" b="true" sz="1800" strike="noStrike" u="none">
                <a:solidFill>
                  <a:srgbClr val="433E3E"/>
                </a:solidFill>
                <a:latin typeface="Arial Bold"/>
                <a:ea typeface="Arial Bold"/>
                <a:cs typeface="Arial Bold"/>
                <a:sym typeface="Arial Bold"/>
              </a:rPr>
              <a:t>Enables instant withdrawal of net payable earnings.</a:t>
            </a:r>
          </a:p>
        </p:txBody>
      </p:sp>
      <p:sp>
        <p:nvSpPr>
          <p:cNvPr name="TextBox 76" id="76"/>
          <p:cNvSpPr txBox="true"/>
          <p:nvPr/>
        </p:nvSpPr>
        <p:spPr>
          <a:xfrm rot="0">
            <a:off x="13296922" y="4288631"/>
            <a:ext cx="1969748" cy="1962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51"/>
              </a:lnSpc>
            </a:pPr>
            <a:r>
              <a:rPr lang="en-US" b="true" sz="2084" strike="noStrike" u="non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Support Services</a:t>
            </a:r>
          </a:p>
          <a:p>
            <a:pPr algn="ctr" marL="0" indent="0" lvl="0">
              <a:lnSpc>
                <a:spcPts val="1842"/>
              </a:lnSpc>
            </a:pPr>
          </a:p>
          <a:p>
            <a:pPr algn="ctr" marL="0" indent="0" lvl="0">
              <a:lnSpc>
                <a:spcPts val="1842"/>
              </a:lnSpc>
            </a:pPr>
            <a:r>
              <a:rPr lang="en-US" b="true" sz="1705" strike="noStrike" u="none">
                <a:solidFill>
                  <a:srgbClr val="433E3E"/>
                </a:solidFill>
                <a:latin typeface="Arial Bold"/>
                <a:ea typeface="Arial Bold"/>
                <a:cs typeface="Arial Bold"/>
                <a:sym typeface="Arial Bold"/>
              </a:rPr>
              <a:t>Provides expense tracking, micro-insurance, loans, and tax filing support.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070703" y="7480259"/>
            <a:ext cx="1786878" cy="3035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A67FF3"/>
                </a:solidFill>
                <a:latin typeface="Arial Bold"/>
                <a:ea typeface="Arial Bold"/>
                <a:cs typeface="Arial Bold"/>
                <a:sym typeface="Arial Bold"/>
              </a:rPr>
              <a:t>Ins</a:t>
            </a:r>
            <a:r>
              <a:rPr lang="en-US" b="true" sz="1460">
                <a:solidFill>
                  <a:srgbClr val="A67FF3"/>
                </a:solidFill>
                <a:latin typeface="Arial Bold"/>
                <a:ea typeface="Arial Bold"/>
                <a:cs typeface="Arial Bold"/>
                <a:sym typeface="Arial Bold"/>
              </a:rPr>
              <a:t>urance Contribution &amp; Claim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Insurance pooling and claims processing.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3337677" y="7567263"/>
            <a:ext cx="1720257" cy="3035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7B7C92"/>
                </a:solidFill>
                <a:latin typeface="Arial Bold"/>
                <a:ea typeface="Arial Bold"/>
                <a:cs typeface="Arial Bold"/>
                <a:sym typeface="Arial Bold"/>
              </a:rPr>
              <a:t>Tax Estimati</a:t>
            </a:r>
            <a:r>
              <a:rPr lang="en-US" b="true" sz="1460">
                <a:solidFill>
                  <a:srgbClr val="7B7C92"/>
                </a:solidFill>
                <a:latin typeface="Arial Bold"/>
                <a:ea typeface="Arial Bold"/>
                <a:cs typeface="Arial Bold"/>
                <a:sym typeface="Arial Bold"/>
              </a:rPr>
              <a:t>on &amp; Summary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Tax estimation, regime comparison, and ITR summary.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4244664"/>
            <a:ext cx="18288000" cy="3398799"/>
          </a:xfrm>
          <a:custGeom>
            <a:avLst/>
            <a:gdLst/>
            <a:ahLst/>
            <a:cxnLst/>
            <a:rect r="r" b="b" t="t" l="l"/>
            <a:pathLst>
              <a:path h="3398799" w="18288000">
                <a:moveTo>
                  <a:pt x="0" y="0"/>
                </a:moveTo>
                <a:lnTo>
                  <a:pt x="18288000" y="0"/>
                </a:lnTo>
                <a:lnTo>
                  <a:pt x="18288000" y="3398799"/>
                </a:lnTo>
                <a:lnTo>
                  <a:pt x="0" y="33987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3760" r="0" b="-9598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669898" y="28575"/>
            <a:ext cx="7562698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4999">
                <a:solidFill>
                  <a:srgbClr val="00FF48"/>
                </a:solidFill>
                <a:latin typeface="Arial"/>
                <a:ea typeface="Arial"/>
                <a:cs typeface="Arial"/>
                <a:sym typeface="Arial"/>
              </a:rPr>
              <a:t>Process Flow Diagram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8929" y="2821869"/>
            <a:ext cx="1992448" cy="1251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9"/>
              </a:lnSpc>
              <a:spcBef>
                <a:spcPct val="0"/>
              </a:spcBef>
            </a:pPr>
            <a:r>
              <a:rPr lang="en-US" b="true" sz="1505">
                <a:solidFill>
                  <a:srgbClr val="3494F8"/>
                </a:solidFill>
                <a:latin typeface="Arial Bold"/>
                <a:ea typeface="Arial Bold"/>
                <a:cs typeface="Arial Bold"/>
                <a:sym typeface="Arial Bold"/>
              </a:rPr>
              <a:t>Sign Up &amp; Pr</a:t>
            </a:r>
            <a:r>
              <a:rPr lang="en-US" b="true" sz="1505">
                <a:solidFill>
                  <a:srgbClr val="3494F8"/>
                </a:solidFill>
                <a:latin typeface="Arial Bold"/>
                <a:ea typeface="Arial Bold"/>
                <a:cs typeface="Arial Bold"/>
                <a:sym typeface="Arial Bold"/>
              </a:rPr>
              <a:t>ofile Creation</a:t>
            </a:r>
          </a:p>
          <a:p>
            <a:pPr algn="ctr">
              <a:lnSpc>
                <a:spcPts val="2529"/>
              </a:lnSpc>
              <a:spcBef>
                <a:spcPct val="0"/>
              </a:spcBef>
            </a:pPr>
            <a:r>
              <a:rPr lang="en-US" b="true" sz="1505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Mobile signup and profile creation.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362651" y="2284082"/>
            <a:ext cx="1540293" cy="1815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BD59"/>
                </a:solidFill>
                <a:latin typeface="Arial Bold"/>
                <a:ea typeface="Arial Bold"/>
                <a:cs typeface="Arial Bold"/>
                <a:sym typeface="Arial Bold"/>
              </a:rPr>
              <a:t>Ded</a:t>
            </a:r>
            <a:r>
              <a:rPr lang="en-US" b="true" sz="1460">
                <a:solidFill>
                  <a:srgbClr val="FFBD59"/>
                </a:solidFill>
                <a:latin typeface="Arial Bold"/>
                <a:ea typeface="Arial Bold"/>
                <a:cs typeface="Arial Bold"/>
                <a:sym typeface="Arial Bold"/>
              </a:rPr>
              <a:t>uct Fees &amp; Expenses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System deducts platform fees, insurance, loans, rent and fuel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19876" y="2222273"/>
            <a:ext cx="1900953" cy="1879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9"/>
              </a:lnSpc>
              <a:spcBef>
                <a:spcPct val="0"/>
              </a:spcBef>
            </a:pPr>
            <a:r>
              <a:rPr lang="en-US" b="true" sz="1511">
                <a:solidFill>
                  <a:srgbClr val="7ED957"/>
                </a:solidFill>
                <a:latin typeface="Arial Bold"/>
                <a:ea typeface="Arial Bold"/>
                <a:cs typeface="Arial Bold"/>
                <a:sym typeface="Arial Bold"/>
              </a:rPr>
              <a:t>Fetch Payable Ea</a:t>
            </a:r>
            <a:r>
              <a:rPr lang="en-US" b="true" sz="1511">
                <a:solidFill>
                  <a:srgbClr val="7ED957"/>
                </a:solidFill>
                <a:latin typeface="Arial Bold"/>
                <a:ea typeface="Arial Bold"/>
                <a:cs typeface="Arial Bold"/>
                <a:sym typeface="Arial Bold"/>
              </a:rPr>
              <a:t>rnings</a:t>
            </a:r>
          </a:p>
          <a:p>
            <a:pPr algn="ctr">
              <a:lnSpc>
                <a:spcPts val="2539"/>
              </a:lnSpc>
              <a:spcBef>
                <a:spcPct val="0"/>
              </a:spcBef>
            </a:pPr>
            <a:r>
              <a:rPr lang="en-US" b="true" sz="1511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System automatically fetches payable earnings from each platform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510352" y="2314177"/>
            <a:ext cx="1940895" cy="1746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666">
                <a:solidFill>
                  <a:srgbClr val="F65151"/>
                </a:solidFill>
                <a:latin typeface="Arial Bold"/>
                <a:ea typeface="Arial Bold"/>
                <a:cs typeface="Arial Bold"/>
                <a:sym typeface="Arial Bold"/>
              </a:rPr>
              <a:t>Withdrawable Am</a:t>
            </a:r>
            <a:r>
              <a:rPr lang="en-US" b="true" sz="1666">
                <a:solidFill>
                  <a:srgbClr val="F65151"/>
                </a:solidFill>
                <a:latin typeface="Arial Bold"/>
                <a:ea typeface="Arial Bold"/>
                <a:cs typeface="Arial Bold"/>
                <a:sym typeface="Arial Bold"/>
              </a:rPr>
              <a:t>ount Available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666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User can withdraw 100% of net earnings instantly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89397" y="2138085"/>
            <a:ext cx="1787226" cy="1935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5"/>
              </a:lnSpc>
              <a:spcBef>
                <a:spcPct val="0"/>
              </a:spcBef>
            </a:pPr>
            <a:r>
              <a:rPr lang="en-US" b="true" sz="1538">
                <a:solidFill>
                  <a:srgbClr val="CB6CE6"/>
                </a:solidFill>
                <a:latin typeface="Arial Bold"/>
                <a:ea typeface="Arial Bold"/>
                <a:cs typeface="Arial Bold"/>
                <a:sym typeface="Arial Bold"/>
              </a:rPr>
              <a:t>Adj</a:t>
            </a:r>
            <a:r>
              <a:rPr lang="en-US" b="true" sz="1538">
                <a:solidFill>
                  <a:srgbClr val="CB6CE6"/>
                </a:solidFill>
                <a:latin typeface="Arial Bold"/>
                <a:ea typeface="Arial Bold"/>
                <a:cs typeface="Arial Bold"/>
                <a:sym typeface="Arial Bold"/>
              </a:rPr>
              <a:t>ust for platform changes</a:t>
            </a:r>
          </a:p>
          <a:p>
            <a:pPr algn="ctr">
              <a:lnSpc>
                <a:spcPts val="2585"/>
              </a:lnSpc>
              <a:spcBef>
                <a:spcPct val="0"/>
              </a:spcBef>
            </a:pPr>
            <a:r>
              <a:rPr lang="en-US" b="true" sz="1538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Automatic negative balance recovery from future earnings.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96502" y="2391547"/>
            <a:ext cx="2005655" cy="1709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42"/>
              </a:lnSpc>
              <a:spcBef>
                <a:spcPct val="0"/>
              </a:spcBef>
            </a:pPr>
            <a:r>
              <a:rPr lang="en-US" b="true" sz="1632">
                <a:solidFill>
                  <a:srgbClr val="38B6FF"/>
                </a:solidFill>
                <a:latin typeface="Arial Bold"/>
                <a:ea typeface="Arial Bold"/>
                <a:cs typeface="Arial Bold"/>
                <a:sym typeface="Arial Bold"/>
              </a:rPr>
              <a:t>Admin Dashb</a:t>
            </a:r>
            <a:r>
              <a:rPr lang="en-US" b="true" sz="1632">
                <a:solidFill>
                  <a:srgbClr val="38B6FF"/>
                </a:solidFill>
                <a:latin typeface="Arial Bold"/>
                <a:ea typeface="Arial Bold"/>
                <a:cs typeface="Arial Bold"/>
                <a:sym typeface="Arial Bold"/>
              </a:rPr>
              <a:t>oard</a:t>
            </a:r>
          </a:p>
          <a:p>
            <a:pPr algn="ctr">
              <a:lnSpc>
                <a:spcPts val="2742"/>
              </a:lnSpc>
              <a:spcBef>
                <a:spcPct val="0"/>
              </a:spcBef>
            </a:pPr>
            <a:r>
              <a:rPr lang="en-US" b="true" sz="1632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Admin monitors ledger, loans, insurance and audit trails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286222" y="2194557"/>
            <a:ext cx="1508431" cy="1934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7"/>
              </a:lnSpc>
              <a:spcBef>
                <a:spcPct val="0"/>
              </a:spcBef>
            </a:pPr>
            <a:r>
              <a:rPr lang="en-US" b="true" sz="1539">
                <a:solidFill>
                  <a:srgbClr val="BBB7B7"/>
                </a:solidFill>
                <a:latin typeface="Arial Bold"/>
                <a:ea typeface="Arial Bold"/>
                <a:cs typeface="Arial Bold"/>
                <a:sym typeface="Arial Bold"/>
              </a:rPr>
              <a:t>Gig C</a:t>
            </a:r>
            <a:r>
              <a:rPr lang="en-US" b="true" sz="1539">
                <a:solidFill>
                  <a:srgbClr val="BBB7B7"/>
                </a:solidFill>
                <a:latin typeface="Arial Bold"/>
                <a:ea typeface="Arial Bold"/>
                <a:cs typeface="Arial Bold"/>
                <a:sym typeface="Arial Bold"/>
              </a:rPr>
              <a:t>redit &amp; Repayment</a:t>
            </a:r>
          </a:p>
          <a:p>
            <a:pPr algn="ctr">
              <a:lnSpc>
                <a:spcPts val="2587"/>
              </a:lnSpc>
              <a:spcBef>
                <a:spcPct val="0"/>
              </a:spcBef>
            </a:pPr>
            <a:r>
              <a:rPr lang="en-US" b="true" sz="1539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Credit profiling, loan disbursal, and auto-repayment.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98648" y="7701695"/>
            <a:ext cx="1689584" cy="2324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5"/>
              </a:lnSpc>
              <a:spcBef>
                <a:spcPct val="0"/>
              </a:spcBef>
            </a:pPr>
            <a:r>
              <a:rPr lang="en-US" b="true" sz="1396">
                <a:solidFill>
                  <a:srgbClr val="3494F8"/>
                </a:solidFill>
                <a:latin typeface="Arial Bold"/>
                <a:ea typeface="Arial Bold"/>
                <a:cs typeface="Arial Bold"/>
                <a:sym typeface="Arial Bold"/>
              </a:rPr>
              <a:t>C</a:t>
            </a:r>
            <a:r>
              <a:rPr lang="en-US" b="true" sz="1396">
                <a:solidFill>
                  <a:srgbClr val="3494F8"/>
                </a:solidFill>
                <a:latin typeface="Arial Bold"/>
                <a:ea typeface="Arial Bold"/>
                <a:cs typeface="Arial Bold"/>
                <a:sym typeface="Arial Bold"/>
              </a:rPr>
              <a:t>onnect Platforms</a:t>
            </a:r>
          </a:p>
          <a:p>
            <a:pPr algn="ctr">
              <a:lnSpc>
                <a:spcPts val="2345"/>
              </a:lnSpc>
              <a:spcBef>
                <a:spcPct val="0"/>
              </a:spcBef>
            </a:pPr>
            <a:r>
              <a:rPr lang="en-US" b="true" sz="1396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Multi-platform gig earnings integration.</a:t>
            </a:r>
          </a:p>
          <a:p>
            <a:pPr algn="ctr">
              <a:lnSpc>
                <a:spcPts val="2345"/>
              </a:lnSpc>
              <a:spcBef>
                <a:spcPct val="0"/>
              </a:spcBef>
            </a:pPr>
          </a:p>
          <a:p>
            <a:pPr algn="ctr">
              <a:lnSpc>
                <a:spcPts val="2345"/>
              </a:lnSpc>
              <a:spcBef>
                <a:spcPct val="0"/>
              </a:spcBef>
            </a:pPr>
          </a:p>
          <a:p>
            <a:pPr algn="ctr">
              <a:lnSpc>
                <a:spcPts val="2345"/>
              </a:lnSpc>
              <a:spcBef>
                <a:spcPct val="0"/>
              </a:spcBef>
            </a:pPr>
          </a:p>
          <a:p>
            <a:pPr algn="ctr">
              <a:lnSpc>
                <a:spcPts val="2345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4123354" y="7711220"/>
            <a:ext cx="1904338" cy="1511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25D320"/>
                </a:solidFill>
                <a:latin typeface="Arial Bold"/>
                <a:ea typeface="Arial Bold"/>
                <a:cs typeface="Arial Bold"/>
                <a:sym typeface="Arial Bold"/>
              </a:rPr>
              <a:t>T</a:t>
            </a:r>
            <a:r>
              <a:rPr lang="en-US" b="true" sz="1460">
                <a:solidFill>
                  <a:srgbClr val="25D320"/>
                </a:solidFill>
                <a:latin typeface="Arial Bold"/>
                <a:ea typeface="Arial Bold"/>
                <a:cs typeface="Arial Bold"/>
                <a:sym typeface="Arial Bold"/>
              </a:rPr>
              <a:t>otal Earnings Calculated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System aggregates earnings from all connected platforms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63251" y="7711220"/>
            <a:ext cx="1632433" cy="1815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9A00"/>
                </a:solidFill>
                <a:latin typeface="Arial Bold"/>
                <a:ea typeface="Arial Bold"/>
                <a:cs typeface="Arial Bold"/>
                <a:sym typeface="Arial Bold"/>
              </a:rPr>
              <a:t>Net Earnings Sh</a:t>
            </a:r>
            <a:r>
              <a:rPr lang="en-US" b="true" sz="1460">
                <a:solidFill>
                  <a:srgbClr val="FF9A00"/>
                </a:solidFill>
                <a:latin typeface="Arial Bold"/>
                <a:ea typeface="Arial Bold"/>
                <a:cs typeface="Arial Bold"/>
                <a:sym typeface="Arial Bold"/>
              </a:rPr>
              <a:t>own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Net earnings are calculated and displayed clearly to the user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895056" y="7711220"/>
            <a:ext cx="1907216" cy="1511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66C4"/>
                </a:solidFill>
                <a:latin typeface="Arial Bold"/>
                <a:ea typeface="Arial Bold"/>
                <a:cs typeface="Arial Bold"/>
                <a:sym typeface="Arial Bold"/>
              </a:rPr>
              <a:t>Withdraw F</a:t>
            </a:r>
            <a:r>
              <a:rPr lang="en-US" b="true" sz="1460">
                <a:solidFill>
                  <a:srgbClr val="FF66C4"/>
                </a:solidFill>
                <a:latin typeface="Arial Bold"/>
                <a:ea typeface="Arial Bold"/>
                <a:cs typeface="Arial Bold"/>
                <a:sym typeface="Arial Bold"/>
              </a:rPr>
              <a:t>unds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User clicks withdraw, ledger is debited, and payout is triggered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545013" y="7632537"/>
            <a:ext cx="1714287" cy="3035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38B6FF"/>
                </a:solidFill>
                <a:latin typeface="Arial Bold"/>
                <a:ea typeface="Arial Bold"/>
                <a:cs typeface="Arial Bold"/>
                <a:sym typeface="Arial Bold"/>
              </a:rPr>
              <a:t>Daily Updates &amp; Reconciliati</a:t>
            </a:r>
            <a:r>
              <a:rPr lang="en-US" b="true" sz="1460">
                <a:solidFill>
                  <a:srgbClr val="38B6FF"/>
                </a:solidFill>
                <a:latin typeface="Arial Bold"/>
                <a:ea typeface="Arial Bold"/>
                <a:cs typeface="Arial Bold"/>
                <a:sym typeface="Arial Bold"/>
              </a:rPr>
              <a:t>on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  <a:r>
              <a:rPr lang="en-US" b="true" sz="14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Daily earnings calculation and ledger reconciliation.</a:t>
            </a: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  <a:p>
            <a:pPr algn="ctr">
              <a:lnSpc>
                <a:spcPts val="245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80220" y="4939766"/>
            <a:ext cx="6195748" cy="2312840"/>
          </a:xfrm>
          <a:custGeom>
            <a:avLst/>
            <a:gdLst/>
            <a:ahLst/>
            <a:cxnLst/>
            <a:rect r="r" b="b" t="t" l="l"/>
            <a:pathLst>
              <a:path h="2312840" w="6195748">
                <a:moveTo>
                  <a:pt x="0" y="0"/>
                </a:moveTo>
                <a:lnTo>
                  <a:pt x="6195748" y="0"/>
                </a:lnTo>
                <a:lnTo>
                  <a:pt x="6195748" y="2312841"/>
                </a:lnTo>
                <a:lnTo>
                  <a:pt x="0" y="23128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8246" t="-488612" r="-15374" b="-2085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362651" y="28575"/>
            <a:ext cx="7562698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4999">
                <a:solidFill>
                  <a:srgbClr val="00FF48"/>
                </a:solidFill>
                <a:latin typeface="Arial"/>
                <a:ea typeface="Arial"/>
                <a:cs typeface="Arial"/>
                <a:sym typeface="Arial"/>
              </a:rPr>
              <a:t>Methodology Used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5769" y="7225756"/>
            <a:ext cx="16798886" cy="2145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12"/>
              </a:lnSpc>
            </a:pPr>
            <a:r>
              <a:rPr lang="en-US" sz="3400" b="true">
                <a:solidFill>
                  <a:srgbClr val="00FF48"/>
                </a:solidFill>
                <a:latin typeface="Arial Bold"/>
                <a:ea typeface="Arial Bold"/>
                <a:cs typeface="Arial Bold"/>
                <a:sym typeface="Arial Bold"/>
              </a:rPr>
              <a:t>This methodology ensures low friction, financial accuracy, and scalability.</a:t>
            </a:r>
          </a:p>
          <a:p>
            <a:pPr algn="l">
              <a:lnSpc>
                <a:spcPts val="5712"/>
              </a:lnSpc>
              <a:spcBef>
                <a:spcPct val="0"/>
              </a:spcBef>
            </a:pPr>
            <a:r>
              <a:rPr lang="en-US" b="true" sz="3400">
                <a:solidFill>
                  <a:srgbClr val="00FF48"/>
                </a:solidFill>
                <a:latin typeface="Arial Bold"/>
                <a:ea typeface="Arial Bold"/>
                <a:cs typeface="Arial Bold"/>
                <a:sym typeface="Arial Bold"/>
              </a:rPr>
              <a:t>MVP focuses on ledger, earnings aggregation, and instant withdrawal; other services are built as modular extensions.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6746200" y="2604518"/>
            <a:ext cx="6014947" cy="2254989"/>
          </a:xfrm>
          <a:custGeom>
            <a:avLst/>
            <a:gdLst/>
            <a:ahLst/>
            <a:cxnLst/>
            <a:rect r="r" b="b" t="t" l="l"/>
            <a:pathLst>
              <a:path h="2254989" w="6014947">
                <a:moveTo>
                  <a:pt x="0" y="0"/>
                </a:moveTo>
                <a:lnTo>
                  <a:pt x="6014947" y="0"/>
                </a:lnTo>
                <a:lnTo>
                  <a:pt x="6014947" y="2254989"/>
                </a:lnTo>
                <a:lnTo>
                  <a:pt x="0" y="2254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9549" t="-147528" r="0" b="-347194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89747" y="2653582"/>
            <a:ext cx="5530137" cy="2036472"/>
          </a:xfrm>
          <a:custGeom>
            <a:avLst/>
            <a:gdLst/>
            <a:ahLst/>
            <a:cxnLst/>
            <a:rect r="r" b="b" t="t" l="l"/>
            <a:pathLst>
              <a:path h="2036472" w="5530137">
                <a:moveTo>
                  <a:pt x="0" y="0"/>
                </a:moveTo>
                <a:lnTo>
                  <a:pt x="5530138" y="0"/>
                </a:lnTo>
                <a:lnTo>
                  <a:pt x="5530138" y="2036471"/>
                </a:lnTo>
                <a:lnTo>
                  <a:pt x="0" y="20364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4182" t="-97972" r="-30027" b="-573334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395061" y="5009994"/>
            <a:ext cx="5597373" cy="1769563"/>
          </a:xfrm>
          <a:custGeom>
            <a:avLst/>
            <a:gdLst/>
            <a:ahLst/>
            <a:cxnLst/>
            <a:rect r="r" b="b" t="t" l="l"/>
            <a:pathLst>
              <a:path h="1769563" w="5597373">
                <a:moveTo>
                  <a:pt x="0" y="0"/>
                </a:moveTo>
                <a:lnTo>
                  <a:pt x="5597373" y="0"/>
                </a:lnTo>
                <a:lnTo>
                  <a:pt x="5597373" y="1769563"/>
                </a:lnTo>
                <a:lnTo>
                  <a:pt x="0" y="17695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0422" t="-564094" r="-20484" b="-151984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500301" y="2579649"/>
            <a:ext cx="5778174" cy="2110404"/>
          </a:xfrm>
          <a:custGeom>
            <a:avLst/>
            <a:gdLst/>
            <a:ahLst/>
            <a:cxnLst/>
            <a:rect r="r" b="b" t="t" l="l"/>
            <a:pathLst>
              <a:path h="2110404" w="5778174">
                <a:moveTo>
                  <a:pt x="0" y="0"/>
                </a:moveTo>
                <a:lnTo>
                  <a:pt x="5778174" y="0"/>
                </a:lnTo>
                <a:lnTo>
                  <a:pt x="5778174" y="2110404"/>
                </a:lnTo>
                <a:lnTo>
                  <a:pt x="0" y="2110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2981" t="-265426" r="-8551" b="-281687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40561" y="4895234"/>
            <a:ext cx="6025379" cy="1914421"/>
          </a:xfrm>
          <a:custGeom>
            <a:avLst/>
            <a:gdLst/>
            <a:ahLst/>
            <a:cxnLst/>
            <a:rect r="r" b="b" t="t" l="l"/>
            <a:pathLst>
              <a:path h="1914421" w="6025379">
                <a:moveTo>
                  <a:pt x="0" y="0"/>
                </a:moveTo>
                <a:lnTo>
                  <a:pt x="6025378" y="0"/>
                </a:lnTo>
                <a:lnTo>
                  <a:pt x="6025378" y="1914421"/>
                </a:lnTo>
                <a:lnTo>
                  <a:pt x="0" y="19144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6131" t="-375808" r="0" b="-213910"/>
            </a:stretch>
          </a:blipFill>
        </p:spPr>
      </p:sp>
      <p:sp>
        <p:nvSpPr>
          <p:cNvPr name="AutoShape 11" id="11"/>
          <p:cNvSpPr/>
          <p:nvPr/>
        </p:nvSpPr>
        <p:spPr>
          <a:xfrm>
            <a:off x="1814485" y="2858822"/>
            <a:ext cx="0" cy="3821267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7839746" y="2719224"/>
            <a:ext cx="0" cy="3960865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3758161" y="2858822"/>
            <a:ext cx="0" cy="3706561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46622" y="-32842"/>
            <a:ext cx="10023653" cy="115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4999">
                <a:solidFill>
                  <a:srgbClr val="00FF48"/>
                </a:solidFill>
                <a:latin typeface="Arial"/>
                <a:ea typeface="Arial"/>
                <a:cs typeface="Arial"/>
                <a:sym typeface="Arial"/>
              </a:rPr>
              <a:t>Solution Concept &amp; Feasibility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82098" y="1854991"/>
            <a:ext cx="16723804" cy="10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b="true" sz="3000" u="sng">
                <a:solidFill>
                  <a:srgbClr val="00FF48"/>
                </a:solidFill>
                <a:latin typeface="Roboto Bold"/>
                <a:ea typeface="Roboto Bold"/>
                <a:cs typeface="Roboto Bold"/>
                <a:sym typeface="Roboto Bold"/>
              </a:rPr>
              <a:t>Solution Concept</a:t>
            </a:r>
            <a:r>
              <a:rPr lang="en-US" sz="3000" u="sng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-US" sz="3000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A financial layer on top of gig platforms that converts earnings into usable money instantly, while also enabling long‑term financial security.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2098" y="2905735"/>
            <a:ext cx="16723804" cy="5723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4"/>
              </a:lnSpc>
            </a:pPr>
          </a:p>
          <a:p>
            <a:pPr algn="l">
              <a:lnSpc>
                <a:spcPts val="4140"/>
              </a:lnSpc>
            </a:pPr>
            <a:r>
              <a:rPr lang="en-US" b="true" sz="3000" u="sng">
                <a:solidFill>
                  <a:srgbClr val="00FF48"/>
                </a:solidFill>
                <a:latin typeface="Roboto Bold"/>
                <a:ea typeface="Roboto Bold"/>
                <a:cs typeface="Roboto Bold"/>
                <a:sym typeface="Roboto Bold"/>
              </a:rPr>
              <a:t>Feasibility (24‑Hour Build) </a:t>
            </a: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The solution is feasible within a hackathon timeframe because the </a:t>
            </a:r>
            <a:r>
              <a:rPr lang="en-US" sz="3000" b="true">
                <a:solidFill>
                  <a:srgbClr val="00FF48"/>
                </a:solidFill>
                <a:latin typeface="Roboto Bold"/>
                <a:ea typeface="Roboto Bold"/>
                <a:cs typeface="Roboto Bold"/>
                <a:sym typeface="Roboto Bold"/>
              </a:rPr>
              <a:t>core innovation is rule‑based and ledger‑driven</a:t>
            </a:r>
            <a:r>
              <a:rPr lang="en-US" sz="3000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, not integration‑heavy.</a:t>
            </a:r>
          </a:p>
          <a:p>
            <a:pPr algn="l" marL="647702" indent="-323851" lvl="1">
              <a:lnSpc>
                <a:spcPts val="4140"/>
              </a:lnSpc>
              <a:buFont typeface="Arial"/>
              <a:buChar char="•"/>
            </a:pPr>
            <a:r>
              <a:rPr lang="en-US" sz="3000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Gig platform data is </a:t>
            </a:r>
            <a:r>
              <a:rPr lang="en-US" b="true" sz="3000">
                <a:solidFill>
                  <a:srgbClr val="00FF48"/>
                </a:solidFill>
                <a:latin typeface="Roboto Bold"/>
                <a:ea typeface="Roboto Bold"/>
                <a:cs typeface="Roboto Bold"/>
                <a:sym typeface="Roboto Bold"/>
              </a:rPr>
              <a:t>mocked/simulated</a:t>
            </a:r>
            <a:r>
              <a:rPr lang="en-US" sz="3000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 to validate logic</a:t>
            </a:r>
          </a:p>
          <a:p>
            <a:pPr algn="l" marL="647702" indent="-323851" lvl="1">
              <a:lnSpc>
                <a:spcPts val="4140"/>
              </a:lnSpc>
              <a:buFont typeface="Arial"/>
              <a:buChar char="•"/>
            </a:pPr>
            <a:r>
              <a:rPr lang="en-US" sz="3000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No real money movement or regulatory integration is required</a:t>
            </a:r>
          </a:p>
          <a:p>
            <a:pPr algn="l" marL="647702" indent="-323851" lvl="1">
              <a:lnSpc>
                <a:spcPts val="4140"/>
              </a:lnSpc>
              <a:buFont typeface="Arial"/>
              <a:buChar char="•"/>
            </a:pPr>
            <a:r>
              <a:rPr lang="en-US" sz="3000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The MVP focuses on </a:t>
            </a:r>
            <a:r>
              <a:rPr lang="en-US" b="true" sz="3000">
                <a:solidFill>
                  <a:srgbClr val="00FF48"/>
                </a:solidFill>
                <a:latin typeface="Roboto Bold"/>
                <a:ea typeface="Roboto Bold"/>
                <a:cs typeface="Roboto Bold"/>
                <a:sym typeface="Roboto Bold"/>
              </a:rPr>
              <a:t>earnings aggregation, ledger calculation, and instant withdrawal simulation</a:t>
            </a:r>
          </a:p>
          <a:p>
            <a:pPr algn="l" marL="647702" indent="-323851" lvl="1">
              <a:lnSpc>
                <a:spcPts val="4140"/>
              </a:lnSpc>
              <a:buFont typeface="Arial"/>
              <a:buChar char="•"/>
            </a:pPr>
            <a:r>
              <a:rPr lang="en-US" sz="3000">
                <a:solidFill>
                  <a:srgbClr val="00FF48"/>
                </a:solidFill>
                <a:latin typeface="Roboto"/>
                <a:ea typeface="Roboto"/>
                <a:cs typeface="Roboto"/>
                <a:sym typeface="Roboto"/>
              </a:rPr>
              <a:t>Insurance, loans, and tax features are </a:t>
            </a:r>
            <a:r>
              <a:rPr lang="en-US" b="true" sz="3000">
                <a:solidFill>
                  <a:srgbClr val="00FF48"/>
                </a:solidFill>
                <a:latin typeface="Roboto Bold"/>
                <a:ea typeface="Roboto Bold"/>
                <a:cs typeface="Roboto Bold"/>
                <a:sym typeface="Roboto Bold"/>
              </a:rPr>
              <a:t>ledger‑powered demo flows</a:t>
            </a:r>
          </a:p>
          <a:p>
            <a:pPr algn="l" marL="0" indent="0" lvl="0">
              <a:lnSpc>
                <a:spcPts val="414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4967"/>
              </a:lnSpc>
              <a:spcBef>
                <a:spcPct val="0"/>
              </a:spcBef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681767" y="8281287"/>
            <a:ext cx="17076866" cy="984480"/>
            <a:chOff x="0" y="0"/>
            <a:chExt cx="4497611" cy="2592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97611" cy="259287"/>
            </a:xfrm>
            <a:custGeom>
              <a:avLst/>
              <a:gdLst/>
              <a:ahLst/>
              <a:cxnLst/>
              <a:rect r="r" b="b" t="t" l="l"/>
              <a:pathLst>
                <a:path h="259287" w="4497611">
                  <a:moveTo>
                    <a:pt x="11334" y="0"/>
                  </a:moveTo>
                  <a:lnTo>
                    <a:pt x="4486277" y="0"/>
                  </a:lnTo>
                  <a:cubicBezTo>
                    <a:pt x="4489283" y="0"/>
                    <a:pt x="4492166" y="1194"/>
                    <a:pt x="4494291" y="3320"/>
                  </a:cubicBezTo>
                  <a:cubicBezTo>
                    <a:pt x="4496417" y="5445"/>
                    <a:pt x="4497611" y="8328"/>
                    <a:pt x="4497611" y="11334"/>
                  </a:cubicBezTo>
                  <a:lnTo>
                    <a:pt x="4497611" y="247953"/>
                  </a:lnTo>
                  <a:cubicBezTo>
                    <a:pt x="4497611" y="254213"/>
                    <a:pt x="4492536" y="259287"/>
                    <a:pt x="4486277" y="259287"/>
                  </a:cubicBezTo>
                  <a:lnTo>
                    <a:pt x="11334" y="259287"/>
                  </a:lnTo>
                  <a:cubicBezTo>
                    <a:pt x="5074" y="259287"/>
                    <a:pt x="0" y="254213"/>
                    <a:pt x="0" y="247953"/>
                  </a:cubicBezTo>
                  <a:lnTo>
                    <a:pt x="0" y="11334"/>
                  </a:lnTo>
                  <a:cubicBezTo>
                    <a:pt x="0" y="5074"/>
                    <a:pt x="5074" y="0"/>
                    <a:pt x="11334" y="0"/>
                  </a:cubicBezTo>
                  <a:close/>
                </a:path>
              </a:pathLst>
            </a:custGeom>
            <a:solidFill>
              <a:srgbClr val="ECF3F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4497611" cy="3354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7887799"/>
            <a:ext cx="17309908" cy="1356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6"/>
              </a:lnSpc>
            </a:pPr>
          </a:p>
          <a:p>
            <a:pPr algn="l">
              <a:lnSpc>
                <a:spcPts val="4336"/>
              </a:lnSpc>
            </a:pPr>
            <a:r>
              <a:rPr lang="en-US" b="true" sz="3142" i="true">
                <a:solidFill>
                  <a:srgbClr val="000000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Th</a:t>
            </a:r>
            <a:r>
              <a:rPr lang="en-US" b="true" sz="3142" i="true">
                <a:solidFill>
                  <a:srgbClr val="000000"/>
                </a:solidFill>
                <a:latin typeface="Roboto Bold Italics"/>
                <a:ea typeface="Roboto Bold Italics"/>
                <a:cs typeface="Roboto Bold Italics"/>
                <a:sym typeface="Roboto Bold Italics"/>
              </a:rPr>
              <a:t>e demo focuses on ledger + instant withdrawal; other services reuse the same ledger data..</a:t>
            </a:r>
          </a:p>
          <a:p>
            <a:pPr algn="l">
              <a:lnSpc>
                <a:spcPts val="1958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7076" y="2096814"/>
            <a:ext cx="16942890" cy="7125913"/>
          </a:xfrm>
          <a:custGeom>
            <a:avLst/>
            <a:gdLst/>
            <a:ahLst/>
            <a:cxnLst/>
            <a:rect r="r" b="b" t="t" l="l"/>
            <a:pathLst>
              <a:path h="7125913" w="16942890">
                <a:moveTo>
                  <a:pt x="0" y="0"/>
                </a:moveTo>
                <a:lnTo>
                  <a:pt x="16942890" y="0"/>
                </a:lnTo>
                <a:lnTo>
                  <a:pt x="16942890" y="7125913"/>
                </a:lnTo>
                <a:lnTo>
                  <a:pt x="0" y="71259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98" t="-17975" r="-944" b="-10036"/>
            </a:stretch>
          </a:blipFill>
          <a:ln w="38100" cap="rnd">
            <a:solidFill>
              <a:srgbClr val="000000"/>
            </a:solidFill>
            <a:prstDash val="solid"/>
            <a:round/>
          </a:ln>
        </p:spPr>
      </p:sp>
      <p:grpSp>
        <p:nvGrpSpPr>
          <p:cNvPr name="Group 4" id="4"/>
          <p:cNvGrpSpPr/>
          <p:nvPr/>
        </p:nvGrpSpPr>
        <p:grpSpPr>
          <a:xfrm rot="0">
            <a:off x="15449550" y="8965662"/>
            <a:ext cx="1864745" cy="202071"/>
            <a:chOff x="0" y="0"/>
            <a:chExt cx="491126" cy="532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91126" cy="53220"/>
            </a:xfrm>
            <a:custGeom>
              <a:avLst/>
              <a:gdLst/>
              <a:ahLst/>
              <a:cxnLst/>
              <a:rect r="r" b="b" t="t" l="l"/>
              <a:pathLst>
                <a:path h="53220" w="491126">
                  <a:moveTo>
                    <a:pt x="26610" y="0"/>
                  </a:moveTo>
                  <a:lnTo>
                    <a:pt x="464516" y="0"/>
                  </a:lnTo>
                  <a:cubicBezTo>
                    <a:pt x="471574" y="0"/>
                    <a:pt x="478342" y="2804"/>
                    <a:pt x="483332" y="7794"/>
                  </a:cubicBezTo>
                  <a:cubicBezTo>
                    <a:pt x="488323" y="12784"/>
                    <a:pt x="491126" y="19553"/>
                    <a:pt x="491126" y="26610"/>
                  </a:cubicBezTo>
                  <a:lnTo>
                    <a:pt x="491126" y="26610"/>
                  </a:lnTo>
                  <a:cubicBezTo>
                    <a:pt x="491126" y="33668"/>
                    <a:pt x="488323" y="40436"/>
                    <a:pt x="483332" y="45426"/>
                  </a:cubicBezTo>
                  <a:cubicBezTo>
                    <a:pt x="478342" y="50417"/>
                    <a:pt x="471574" y="53220"/>
                    <a:pt x="464516" y="53220"/>
                  </a:cubicBezTo>
                  <a:lnTo>
                    <a:pt x="26610" y="53220"/>
                  </a:lnTo>
                  <a:cubicBezTo>
                    <a:pt x="19553" y="53220"/>
                    <a:pt x="12784" y="50417"/>
                    <a:pt x="7794" y="45426"/>
                  </a:cubicBezTo>
                  <a:cubicBezTo>
                    <a:pt x="2804" y="40436"/>
                    <a:pt x="0" y="33668"/>
                    <a:pt x="0" y="26610"/>
                  </a:cubicBezTo>
                  <a:lnTo>
                    <a:pt x="0" y="26610"/>
                  </a:lnTo>
                  <a:cubicBezTo>
                    <a:pt x="0" y="19553"/>
                    <a:pt x="2804" y="12784"/>
                    <a:pt x="7794" y="7794"/>
                  </a:cubicBezTo>
                  <a:cubicBezTo>
                    <a:pt x="12784" y="2804"/>
                    <a:pt x="19553" y="0"/>
                    <a:pt x="26610" y="0"/>
                  </a:cubicBezTo>
                  <a:close/>
                </a:path>
              </a:pathLst>
            </a:custGeom>
            <a:solidFill>
              <a:srgbClr val="E0F3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91126" cy="913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5144750" y="7832077"/>
            <a:ext cx="1371600" cy="439442"/>
            <a:chOff x="0" y="0"/>
            <a:chExt cx="361244" cy="1157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244" cy="115738"/>
            </a:xfrm>
            <a:custGeom>
              <a:avLst/>
              <a:gdLst/>
              <a:ahLst/>
              <a:cxnLst/>
              <a:rect r="r" b="b" t="t" l="l"/>
              <a:pathLst>
                <a:path h="115738" w="361244">
                  <a:moveTo>
                    <a:pt x="57869" y="0"/>
                  </a:moveTo>
                  <a:lnTo>
                    <a:pt x="303376" y="0"/>
                  </a:lnTo>
                  <a:cubicBezTo>
                    <a:pt x="318723" y="0"/>
                    <a:pt x="333443" y="6097"/>
                    <a:pt x="344295" y="16949"/>
                  </a:cubicBezTo>
                  <a:cubicBezTo>
                    <a:pt x="355148" y="27802"/>
                    <a:pt x="361244" y="42521"/>
                    <a:pt x="361244" y="57869"/>
                  </a:cubicBezTo>
                  <a:lnTo>
                    <a:pt x="361244" y="57869"/>
                  </a:lnTo>
                  <a:cubicBezTo>
                    <a:pt x="361244" y="89829"/>
                    <a:pt x="335336" y="115738"/>
                    <a:pt x="303376" y="115738"/>
                  </a:cubicBezTo>
                  <a:lnTo>
                    <a:pt x="57869" y="115738"/>
                  </a:lnTo>
                  <a:cubicBezTo>
                    <a:pt x="42521" y="115738"/>
                    <a:pt x="27802" y="109641"/>
                    <a:pt x="16949" y="98788"/>
                  </a:cubicBezTo>
                  <a:cubicBezTo>
                    <a:pt x="6097" y="87936"/>
                    <a:pt x="0" y="73217"/>
                    <a:pt x="0" y="57869"/>
                  </a:cubicBezTo>
                  <a:lnTo>
                    <a:pt x="0" y="57869"/>
                  </a:lnTo>
                  <a:cubicBezTo>
                    <a:pt x="0" y="42521"/>
                    <a:pt x="6097" y="27802"/>
                    <a:pt x="16949" y="16949"/>
                  </a:cubicBezTo>
                  <a:cubicBezTo>
                    <a:pt x="27802" y="6097"/>
                    <a:pt x="42521" y="0"/>
                    <a:pt x="57869" y="0"/>
                  </a:cubicBezTo>
                  <a:close/>
                </a:path>
              </a:pathLst>
            </a:custGeom>
            <a:solidFill>
              <a:srgbClr val="C7E6C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361244" cy="1919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345784" y="7840214"/>
            <a:ext cx="1400294" cy="687092"/>
            <a:chOff x="0" y="0"/>
            <a:chExt cx="368802" cy="18096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8802" cy="180962"/>
            </a:xfrm>
            <a:custGeom>
              <a:avLst/>
              <a:gdLst/>
              <a:ahLst/>
              <a:cxnLst/>
              <a:rect r="r" b="b" t="t" l="l"/>
              <a:pathLst>
                <a:path h="180962" w="368802">
                  <a:moveTo>
                    <a:pt x="71874" y="0"/>
                  </a:moveTo>
                  <a:lnTo>
                    <a:pt x="296928" y="0"/>
                  </a:lnTo>
                  <a:cubicBezTo>
                    <a:pt x="336623" y="0"/>
                    <a:pt x="368802" y="32179"/>
                    <a:pt x="368802" y="71874"/>
                  </a:cubicBezTo>
                  <a:lnTo>
                    <a:pt x="368802" y="109088"/>
                  </a:lnTo>
                  <a:cubicBezTo>
                    <a:pt x="368802" y="128150"/>
                    <a:pt x="361229" y="146432"/>
                    <a:pt x="347750" y="159911"/>
                  </a:cubicBezTo>
                  <a:cubicBezTo>
                    <a:pt x="334271" y="173390"/>
                    <a:pt x="315990" y="180962"/>
                    <a:pt x="296928" y="180962"/>
                  </a:cubicBezTo>
                  <a:lnTo>
                    <a:pt x="71874" y="180962"/>
                  </a:lnTo>
                  <a:cubicBezTo>
                    <a:pt x="52812" y="180962"/>
                    <a:pt x="34530" y="173390"/>
                    <a:pt x="21051" y="159911"/>
                  </a:cubicBezTo>
                  <a:cubicBezTo>
                    <a:pt x="7572" y="146432"/>
                    <a:pt x="0" y="128150"/>
                    <a:pt x="0" y="109088"/>
                  </a:cubicBezTo>
                  <a:lnTo>
                    <a:pt x="0" y="71874"/>
                  </a:lnTo>
                  <a:cubicBezTo>
                    <a:pt x="0" y="52812"/>
                    <a:pt x="7572" y="34530"/>
                    <a:pt x="21051" y="21051"/>
                  </a:cubicBezTo>
                  <a:cubicBezTo>
                    <a:pt x="34530" y="7572"/>
                    <a:pt x="52812" y="0"/>
                    <a:pt x="71874" y="0"/>
                  </a:cubicBezTo>
                  <a:close/>
                </a:path>
              </a:pathLst>
            </a:custGeom>
            <a:solidFill>
              <a:srgbClr val="C7E6C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76200"/>
              <a:ext cx="368802" cy="2571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731803" y="7020820"/>
            <a:ext cx="1063403" cy="372121"/>
            <a:chOff x="0" y="0"/>
            <a:chExt cx="280073" cy="9800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80073" cy="98007"/>
            </a:xfrm>
            <a:custGeom>
              <a:avLst/>
              <a:gdLst/>
              <a:ahLst/>
              <a:cxnLst/>
              <a:rect r="r" b="b" t="t" l="l"/>
              <a:pathLst>
                <a:path h="98007" w="280073">
                  <a:moveTo>
                    <a:pt x="49004" y="0"/>
                  </a:moveTo>
                  <a:lnTo>
                    <a:pt x="231070" y="0"/>
                  </a:lnTo>
                  <a:cubicBezTo>
                    <a:pt x="244066" y="0"/>
                    <a:pt x="256531" y="5163"/>
                    <a:pt x="265721" y="14353"/>
                  </a:cubicBezTo>
                  <a:cubicBezTo>
                    <a:pt x="274910" y="23543"/>
                    <a:pt x="280073" y="36007"/>
                    <a:pt x="280073" y="49004"/>
                  </a:cubicBezTo>
                  <a:lnTo>
                    <a:pt x="280073" y="49004"/>
                  </a:lnTo>
                  <a:cubicBezTo>
                    <a:pt x="280073" y="62000"/>
                    <a:pt x="274910" y="74464"/>
                    <a:pt x="265721" y="83654"/>
                  </a:cubicBezTo>
                  <a:cubicBezTo>
                    <a:pt x="256531" y="92844"/>
                    <a:pt x="244066" y="98007"/>
                    <a:pt x="231070" y="98007"/>
                  </a:cubicBezTo>
                  <a:lnTo>
                    <a:pt x="49004" y="98007"/>
                  </a:lnTo>
                  <a:cubicBezTo>
                    <a:pt x="36007" y="98007"/>
                    <a:pt x="23543" y="92844"/>
                    <a:pt x="14353" y="83654"/>
                  </a:cubicBezTo>
                  <a:cubicBezTo>
                    <a:pt x="5163" y="74464"/>
                    <a:pt x="0" y="62000"/>
                    <a:pt x="0" y="49004"/>
                  </a:cubicBezTo>
                  <a:lnTo>
                    <a:pt x="0" y="49004"/>
                  </a:lnTo>
                  <a:cubicBezTo>
                    <a:pt x="0" y="36007"/>
                    <a:pt x="5163" y="23543"/>
                    <a:pt x="14353" y="14353"/>
                  </a:cubicBezTo>
                  <a:cubicBezTo>
                    <a:pt x="23543" y="5163"/>
                    <a:pt x="36007" y="0"/>
                    <a:pt x="49004" y="0"/>
                  </a:cubicBezTo>
                  <a:close/>
                </a:path>
              </a:pathLst>
            </a:custGeom>
            <a:solidFill>
              <a:srgbClr val="C7E6C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76200"/>
              <a:ext cx="280073" cy="174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17"/>
                </a:lnSpc>
              </a:pPr>
              <a:r>
                <a:rPr lang="en-US" b="true" sz="126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Loan Offer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382745" y="5953557"/>
            <a:ext cx="1184532" cy="631643"/>
            <a:chOff x="0" y="0"/>
            <a:chExt cx="311975" cy="16635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11975" cy="166359"/>
            </a:xfrm>
            <a:custGeom>
              <a:avLst/>
              <a:gdLst/>
              <a:ahLst/>
              <a:cxnLst/>
              <a:rect r="r" b="b" t="t" l="l"/>
              <a:pathLst>
                <a:path h="166359" w="311975">
                  <a:moveTo>
                    <a:pt x="83179" y="0"/>
                  </a:moveTo>
                  <a:lnTo>
                    <a:pt x="228796" y="0"/>
                  </a:lnTo>
                  <a:cubicBezTo>
                    <a:pt x="250857" y="0"/>
                    <a:pt x="272014" y="8764"/>
                    <a:pt x="287613" y="24363"/>
                  </a:cubicBezTo>
                  <a:cubicBezTo>
                    <a:pt x="303212" y="39962"/>
                    <a:pt x="311975" y="61119"/>
                    <a:pt x="311975" y="83179"/>
                  </a:cubicBezTo>
                  <a:lnTo>
                    <a:pt x="311975" y="83179"/>
                  </a:lnTo>
                  <a:cubicBezTo>
                    <a:pt x="311975" y="129118"/>
                    <a:pt x="274735" y="166359"/>
                    <a:pt x="228796" y="166359"/>
                  </a:cubicBezTo>
                  <a:lnTo>
                    <a:pt x="83179" y="166359"/>
                  </a:lnTo>
                  <a:cubicBezTo>
                    <a:pt x="61119" y="166359"/>
                    <a:pt x="39962" y="157595"/>
                    <a:pt x="24363" y="141996"/>
                  </a:cubicBezTo>
                  <a:cubicBezTo>
                    <a:pt x="8764" y="126397"/>
                    <a:pt x="0" y="105240"/>
                    <a:pt x="0" y="83179"/>
                  </a:cubicBezTo>
                  <a:lnTo>
                    <a:pt x="0" y="83179"/>
                  </a:lnTo>
                  <a:cubicBezTo>
                    <a:pt x="0" y="61119"/>
                    <a:pt x="8764" y="39962"/>
                    <a:pt x="24363" y="24363"/>
                  </a:cubicBezTo>
                  <a:cubicBezTo>
                    <a:pt x="39962" y="8764"/>
                    <a:pt x="61119" y="0"/>
                    <a:pt x="83179" y="0"/>
                  </a:cubicBezTo>
                  <a:close/>
                </a:path>
              </a:pathLst>
            </a:custGeom>
            <a:solidFill>
              <a:srgbClr val="C7E6C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66675"/>
              <a:ext cx="311975" cy="2330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49"/>
                </a:lnSpc>
              </a:pPr>
              <a:r>
                <a:rPr lang="en-US" sz="1160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Consistent </a:t>
              </a:r>
            </a:p>
            <a:p>
              <a:pPr algn="ctr">
                <a:lnSpc>
                  <a:spcPts val="1949"/>
                </a:lnSpc>
              </a:pPr>
              <a:r>
                <a:rPr lang="en-US" b="true" sz="116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Earning History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10712" y="4855852"/>
            <a:ext cx="2743480" cy="1018651"/>
            <a:chOff x="0" y="0"/>
            <a:chExt cx="722563" cy="26828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22563" cy="268287"/>
            </a:xfrm>
            <a:custGeom>
              <a:avLst/>
              <a:gdLst/>
              <a:ahLst/>
              <a:cxnLst/>
              <a:rect r="r" b="b" t="t" l="l"/>
              <a:pathLst>
                <a:path h="268287" w="722563">
                  <a:moveTo>
                    <a:pt x="36685" y="0"/>
                  </a:moveTo>
                  <a:lnTo>
                    <a:pt x="685878" y="0"/>
                  </a:lnTo>
                  <a:cubicBezTo>
                    <a:pt x="695607" y="0"/>
                    <a:pt x="704938" y="3865"/>
                    <a:pt x="711818" y="10745"/>
                  </a:cubicBezTo>
                  <a:cubicBezTo>
                    <a:pt x="718698" y="17625"/>
                    <a:pt x="722563" y="26956"/>
                    <a:pt x="722563" y="36685"/>
                  </a:cubicBezTo>
                  <a:lnTo>
                    <a:pt x="722563" y="231602"/>
                  </a:lnTo>
                  <a:cubicBezTo>
                    <a:pt x="722563" y="251862"/>
                    <a:pt x="706138" y="268287"/>
                    <a:pt x="685878" y="268287"/>
                  </a:cubicBezTo>
                  <a:lnTo>
                    <a:pt x="36685" y="268287"/>
                  </a:lnTo>
                  <a:cubicBezTo>
                    <a:pt x="16424" y="268287"/>
                    <a:pt x="0" y="251862"/>
                    <a:pt x="0" y="231602"/>
                  </a:cubicBezTo>
                  <a:lnTo>
                    <a:pt x="0" y="36685"/>
                  </a:lnTo>
                  <a:cubicBezTo>
                    <a:pt x="0" y="16424"/>
                    <a:pt x="16424" y="0"/>
                    <a:pt x="3668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76200"/>
              <a:ext cx="722563" cy="3444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4501612" y="4722502"/>
            <a:ext cx="2819680" cy="1018651"/>
            <a:chOff x="0" y="0"/>
            <a:chExt cx="742632" cy="26828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42632" cy="268287"/>
            </a:xfrm>
            <a:custGeom>
              <a:avLst/>
              <a:gdLst/>
              <a:ahLst/>
              <a:cxnLst/>
              <a:rect r="r" b="b" t="t" l="l"/>
              <a:pathLst>
                <a:path h="268287" w="742632">
                  <a:moveTo>
                    <a:pt x="35694" y="0"/>
                  </a:moveTo>
                  <a:lnTo>
                    <a:pt x="706938" y="0"/>
                  </a:lnTo>
                  <a:cubicBezTo>
                    <a:pt x="716405" y="0"/>
                    <a:pt x="725484" y="3761"/>
                    <a:pt x="732177" y="10454"/>
                  </a:cubicBezTo>
                  <a:cubicBezTo>
                    <a:pt x="738871" y="17148"/>
                    <a:pt x="742632" y="26227"/>
                    <a:pt x="742632" y="35694"/>
                  </a:cubicBezTo>
                  <a:lnTo>
                    <a:pt x="742632" y="232593"/>
                  </a:lnTo>
                  <a:cubicBezTo>
                    <a:pt x="742632" y="252306"/>
                    <a:pt x="726651" y="268287"/>
                    <a:pt x="706938" y="268287"/>
                  </a:cubicBezTo>
                  <a:lnTo>
                    <a:pt x="35694" y="268287"/>
                  </a:lnTo>
                  <a:cubicBezTo>
                    <a:pt x="15981" y="268287"/>
                    <a:pt x="0" y="252306"/>
                    <a:pt x="0" y="232593"/>
                  </a:cubicBezTo>
                  <a:lnTo>
                    <a:pt x="0" y="35694"/>
                  </a:lnTo>
                  <a:cubicBezTo>
                    <a:pt x="0" y="15981"/>
                    <a:pt x="15981" y="0"/>
                    <a:pt x="3569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76200"/>
              <a:ext cx="742632" cy="3444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6570277" y="6812535"/>
            <a:ext cx="445155" cy="208285"/>
            <a:chOff x="0" y="0"/>
            <a:chExt cx="117243" cy="5485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7243" cy="54857"/>
            </a:xfrm>
            <a:custGeom>
              <a:avLst/>
              <a:gdLst/>
              <a:ahLst/>
              <a:cxnLst/>
              <a:rect r="r" b="b" t="t" l="l"/>
              <a:pathLst>
                <a:path h="54857" w="117243">
                  <a:moveTo>
                    <a:pt x="27428" y="0"/>
                  </a:moveTo>
                  <a:lnTo>
                    <a:pt x="89814" y="0"/>
                  </a:lnTo>
                  <a:cubicBezTo>
                    <a:pt x="97089" y="0"/>
                    <a:pt x="104065" y="2890"/>
                    <a:pt x="109209" y="8034"/>
                  </a:cubicBezTo>
                  <a:cubicBezTo>
                    <a:pt x="114353" y="13177"/>
                    <a:pt x="117243" y="20154"/>
                    <a:pt x="117243" y="27428"/>
                  </a:cubicBezTo>
                  <a:lnTo>
                    <a:pt x="117243" y="27428"/>
                  </a:lnTo>
                  <a:cubicBezTo>
                    <a:pt x="117243" y="34703"/>
                    <a:pt x="114353" y="41679"/>
                    <a:pt x="109209" y="46823"/>
                  </a:cubicBezTo>
                  <a:cubicBezTo>
                    <a:pt x="104065" y="51967"/>
                    <a:pt x="97089" y="54857"/>
                    <a:pt x="89814" y="54857"/>
                  </a:cubicBezTo>
                  <a:lnTo>
                    <a:pt x="27428" y="54857"/>
                  </a:lnTo>
                  <a:cubicBezTo>
                    <a:pt x="20154" y="54857"/>
                    <a:pt x="13177" y="51967"/>
                    <a:pt x="8034" y="46823"/>
                  </a:cubicBezTo>
                  <a:cubicBezTo>
                    <a:pt x="2890" y="41679"/>
                    <a:pt x="0" y="34703"/>
                    <a:pt x="0" y="27428"/>
                  </a:cubicBezTo>
                  <a:lnTo>
                    <a:pt x="0" y="27428"/>
                  </a:lnTo>
                  <a:cubicBezTo>
                    <a:pt x="0" y="20154"/>
                    <a:pt x="2890" y="13177"/>
                    <a:pt x="8034" y="8034"/>
                  </a:cubicBezTo>
                  <a:cubicBezTo>
                    <a:pt x="13177" y="2890"/>
                    <a:pt x="20154" y="0"/>
                    <a:pt x="2742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76200"/>
              <a:ext cx="117243" cy="1310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6597491" y="7392940"/>
            <a:ext cx="314529" cy="163792"/>
            <a:chOff x="0" y="0"/>
            <a:chExt cx="82839" cy="43139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2839" cy="43139"/>
            </a:xfrm>
            <a:custGeom>
              <a:avLst/>
              <a:gdLst/>
              <a:ahLst/>
              <a:cxnLst/>
              <a:rect r="r" b="b" t="t" l="l"/>
              <a:pathLst>
                <a:path h="43139" w="82839">
                  <a:moveTo>
                    <a:pt x="21569" y="0"/>
                  </a:moveTo>
                  <a:lnTo>
                    <a:pt x="61270" y="0"/>
                  </a:lnTo>
                  <a:cubicBezTo>
                    <a:pt x="73182" y="0"/>
                    <a:pt x="82839" y="9657"/>
                    <a:pt x="82839" y="21569"/>
                  </a:cubicBezTo>
                  <a:lnTo>
                    <a:pt x="82839" y="21569"/>
                  </a:lnTo>
                  <a:cubicBezTo>
                    <a:pt x="82839" y="33482"/>
                    <a:pt x="73182" y="43139"/>
                    <a:pt x="61270" y="43139"/>
                  </a:cubicBezTo>
                  <a:lnTo>
                    <a:pt x="21569" y="43139"/>
                  </a:lnTo>
                  <a:cubicBezTo>
                    <a:pt x="9657" y="43139"/>
                    <a:pt x="0" y="33482"/>
                    <a:pt x="0" y="21569"/>
                  </a:cubicBezTo>
                  <a:lnTo>
                    <a:pt x="0" y="21569"/>
                  </a:lnTo>
                  <a:cubicBezTo>
                    <a:pt x="0" y="9657"/>
                    <a:pt x="9657" y="0"/>
                    <a:pt x="2156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76200"/>
              <a:ext cx="82839" cy="1193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6401060" y="7981365"/>
            <a:ext cx="733245" cy="179861"/>
            <a:chOff x="0" y="0"/>
            <a:chExt cx="193118" cy="47371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93118" cy="47371"/>
            </a:xfrm>
            <a:custGeom>
              <a:avLst/>
              <a:gdLst/>
              <a:ahLst/>
              <a:cxnLst/>
              <a:rect r="r" b="b" t="t" l="l"/>
              <a:pathLst>
                <a:path h="47371" w="193118">
                  <a:moveTo>
                    <a:pt x="23685" y="0"/>
                  </a:moveTo>
                  <a:lnTo>
                    <a:pt x="169433" y="0"/>
                  </a:lnTo>
                  <a:cubicBezTo>
                    <a:pt x="175714" y="0"/>
                    <a:pt x="181739" y="2495"/>
                    <a:pt x="186181" y="6937"/>
                  </a:cubicBezTo>
                  <a:cubicBezTo>
                    <a:pt x="190623" y="11379"/>
                    <a:pt x="193118" y="17404"/>
                    <a:pt x="193118" y="23685"/>
                  </a:cubicBezTo>
                  <a:lnTo>
                    <a:pt x="193118" y="23685"/>
                  </a:lnTo>
                  <a:cubicBezTo>
                    <a:pt x="193118" y="29967"/>
                    <a:pt x="190623" y="35992"/>
                    <a:pt x="186181" y="40433"/>
                  </a:cubicBezTo>
                  <a:cubicBezTo>
                    <a:pt x="181739" y="44875"/>
                    <a:pt x="175714" y="47371"/>
                    <a:pt x="169433" y="47371"/>
                  </a:cubicBezTo>
                  <a:lnTo>
                    <a:pt x="23685" y="47371"/>
                  </a:lnTo>
                  <a:cubicBezTo>
                    <a:pt x="17404" y="47371"/>
                    <a:pt x="11379" y="44875"/>
                    <a:pt x="6937" y="40433"/>
                  </a:cubicBezTo>
                  <a:cubicBezTo>
                    <a:pt x="2495" y="35992"/>
                    <a:pt x="0" y="29967"/>
                    <a:pt x="0" y="23685"/>
                  </a:cubicBezTo>
                  <a:lnTo>
                    <a:pt x="0" y="23685"/>
                  </a:lnTo>
                  <a:cubicBezTo>
                    <a:pt x="0" y="17404"/>
                    <a:pt x="2495" y="11379"/>
                    <a:pt x="6937" y="6937"/>
                  </a:cubicBezTo>
                  <a:cubicBezTo>
                    <a:pt x="11379" y="2495"/>
                    <a:pt x="17404" y="0"/>
                    <a:pt x="2368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76200"/>
              <a:ext cx="193118" cy="1235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4810550" y="7863011"/>
            <a:ext cx="1590510" cy="254079"/>
            <a:chOff x="0" y="0"/>
            <a:chExt cx="418900" cy="6691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418900" cy="66918"/>
            </a:xfrm>
            <a:custGeom>
              <a:avLst/>
              <a:gdLst/>
              <a:ahLst/>
              <a:cxnLst/>
              <a:rect r="r" b="b" t="t" l="l"/>
              <a:pathLst>
                <a:path h="66918" w="418900">
                  <a:moveTo>
                    <a:pt x="33459" y="0"/>
                  </a:moveTo>
                  <a:lnTo>
                    <a:pt x="385441" y="0"/>
                  </a:lnTo>
                  <a:cubicBezTo>
                    <a:pt x="403920" y="0"/>
                    <a:pt x="418900" y="14980"/>
                    <a:pt x="418900" y="33459"/>
                  </a:cubicBezTo>
                  <a:lnTo>
                    <a:pt x="418900" y="33459"/>
                  </a:lnTo>
                  <a:cubicBezTo>
                    <a:pt x="418900" y="51938"/>
                    <a:pt x="403920" y="66918"/>
                    <a:pt x="385441" y="66918"/>
                  </a:cubicBezTo>
                  <a:lnTo>
                    <a:pt x="33459" y="66918"/>
                  </a:lnTo>
                  <a:cubicBezTo>
                    <a:pt x="14980" y="66918"/>
                    <a:pt x="0" y="51938"/>
                    <a:pt x="0" y="33459"/>
                  </a:cubicBezTo>
                  <a:lnTo>
                    <a:pt x="0" y="33459"/>
                  </a:lnTo>
                  <a:cubicBezTo>
                    <a:pt x="0" y="14980"/>
                    <a:pt x="14980" y="0"/>
                    <a:pt x="3345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76200"/>
              <a:ext cx="418900" cy="1431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8055250" y="6604250"/>
            <a:ext cx="445155" cy="208285"/>
            <a:chOff x="0" y="0"/>
            <a:chExt cx="117243" cy="54857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17243" cy="54857"/>
            </a:xfrm>
            <a:custGeom>
              <a:avLst/>
              <a:gdLst/>
              <a:ahLst/>
              <a:cxnLst/>
              <a:rect r="r" b="b" t="t" l="l"/>
              <a:pathLst>
                <a:path h="54857" w="117243">
                  <a:moveTo>
                    <a:pt x="27428" y="0"/>
                  </a:moveTo>
                  <a:lnTo>
                    <a:pt x="89814" y="0"/>
                  </a:lnTo>
                  <a:cubicBezTo>
                    <a:pt x="97089" y="0"/>
                    <a:pt x="104065" y="2890"/>
                    <a:pt x="109209" y="8034"/>
                  </a:cubicBezTo>
                  <a:cubicBezTo>
                    <a:pt x="114353" y="13177"/>
                    <a:pt x="117243" y="20154"/>
                    <a:pt x="117243" y="27428"/>
                  </a:cubicBezTo>
                  <a:lnTo>
                    <a:pt x="117243" y="27428"/>
                  </a:lnTo>
                  <a:cubicBezTo>
                    <a:pt x="117243" y="34703"/>
                    <a:pt x="114353" y="41679"/>
                    <a:pt x="109209" y="46823"/>
                  </a:cubicBezTo>
                  <a:cubicBezTo>
                    <a:pt x="104065" y="51967"/>
                    <a:pt x="97089" y="54857"/>
                    <a:pt x="89814" y="54857"/>
                  </a:cubicBezTo>
                  <a:lnTo>
                    <a:pt x="27428" y="54857"/>
                  </a:lnTo>
                  <a:cubicBezTo>
                    <a:pt x="20154" y="54857"/>
                    <a:pt x="13177" y="51967"/>
                    <a:pt x="8034" y="46823"/>
                  </a:cubicBezTo>
                  <a:cubicBezTo>
                    <a:pt x="2890" y="41679"/>
                    <a:pt x="0" y="34703"/>
                    <a:pt x="0" y="27428"/>
                  </a:cubicBezTo>
                  <a:lnTo>
                    <a:pt x="0" y="27428"/>
                  </a:lnTo>
                  <a:cubicBezTo>
                    <a:pt x="0" y="20154"/>
                    <a:pt x="2890" y="13177"/>
                    <a:pt x="8034" y="8034"/>
                  </a:cubicBezTo>
                  <a:cubicBezTo>
                    <a:pt x="13177" y="2890"/>
                    <a:pt x="20154" y="0"/>
                    <a:pt x="27428" y="0"/>
                  </a:cubicBezTo>
                  <a:close/>
                </a:path>
              </a:pathLst>
            </a:custGeom>
            <a:solidFill>
              <a:srgbClr val="DEEFFA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76200"/>
              <a:ext cx="117243" cy="1310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4749017" y="6276367"/>
            <a:ext cx="1590510" cy="254079"/>
            <a:chOff x="0" y="0"/>
            <a:chExt cx="418900" cy="66918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18900" cy="66918"/>
            </a:xfrm>
            <a:custGeom>
              <a:avLst/>
              <a:gdLst/>
              <a:ahLst/>
              <a:cxnLst/>
              <a:rect r="r" b="b" t="t" l="l"/>
              <a:pathLst>
                <a:path h="66918" w="418900">
                  <a:moveTo>
                    <a:pt x="33459" y="0"/>
                  </a:moveTo>
                  <a:lnTo>
                    <a:pt x="385441" y="0"/>
                  </a:lnTo>
                  <a:cubicBezTo>
                    <a:pt x="403920" y="0"/>
                    <a:pt x="418900" y="14980"/>
                    <a:pt x="418900" y="33459"/>
                  </a:cubicBezTo>
                  <a:lnTo>
                    <a:pt x="418900" y="33459"/>
                  </a:lnTo>
                  <a:cubicBezTo>
                    <a:pt x="418900" y="51938"/>
                    <a:pt x="403920" y="66918"/>
                    <a:pt x="385441" y="66918"/>
                  </a:cubicBezTo>
                  <a:lnTo>
                    <a:pt x="33459" y="66918"/>
                  </a:lnTo>
                  <a:cubicBezTo>
                    <a:pt x="14980" y="66918"/>
                    <a:pt x="0" y="51938"/>
                    <a:pt x="0" y="33459"/>
                  </a:cubicBezTo>
                  <a:lnTo>
                    <a:pt x="0" y="33459"/>
                  </a:lnTo>
                  <a:cubicBezTo>
                    <a:pt x="0" y="14980"/>
                    <a:pt x="14980" y="0"/>
                    <a:pt x="3345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76200"/>
              <a:ext cx="418900" cy="1431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8921422" y="6335647"/>
            <a:ext cx="642048" cy="135520"/>
            <a:chOff x="0" y="0"/>
            <a:chExt cx="169099" cy="35693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169099" cy="35693"/>
            </a:xfrm>
            <a:custGeom>
              <a:avLst/>
              <a:gdLst/>
              <a:ahLst/>
              <a:cxnLst/>
              <a:rect r="r" b="b" t="t" l="l"/>
              <a:pathLst>
                <a:path h="35693" w="169099">
                  <a:moveTo>
                    <a:pt x="17846" y="0"/>
                  </a:moveTo>
                  <a:lnTo>
                    <a:pt x="151253" y="0"/>
                  </a:lnTo>
                  <a:cubicBezTo>
                    <a:pt x="161109" y="0"/>
                    <a:pt x="169099" y="7990"/>
                    <a:pt x="169099" y="17846"/>
                  </a:cubicBezTo>
                  <a:lnTo>
                    <a:pt x="169099" y="17846"/>
                  </a:lnTo>
                  <a:cubicBezTo>
                    <a:pt x="169099" y="22579"/>
                    <a:pt x="167219" y="27119"/>
                    <a:pt x="163872" y="30465"/>
                  </a:cubicBezTo>
                  <a:cubicBezTo>
                    <a:pt x="160525" y="33812"/>
                    <a:pt x="155986" y="35693"/>
                    <a:pt x="151253" y="35693"/>
                  </a:cubicBezTo>
                  <a:lnTo>
                    <a:pt x="17846" y="35693"/>
                  </a:lnTo>
                  <a:cubicBezTo>
                    <a:pt x="13113" y="35693"/>
                    <a:pt x="8574" y="33812"/>
                    <a:pt x="5227" y="30465"/>
                  </a:cubicBezTo>
                  <a:cubicBezTo>
                    <a:pt x="1880" y="27119"/>
                    <a:pt x="0" y="22579"/>
                    <a:pt x="0" y="17846"/>
                  </a:cubicBezTo>
                  <a:lnTo>
                    <a:pt x="0" y="17846"/>
                  </a:lnTo>
                  <a:cubicBezTo>
                    <a:pt x="0" y="13113"/>
                    <a:pt x="1880" y="8574"/>
                    <a:pt x="5227" y="5227"/>
                  </a:cubicBezTo>
                  <a:cubicBezTo>
                    <a:pt x="8574" y="1880"/>
                    <a:pt x="13113" y="0"/>
                    <a:pt x="17846" y="0"/>
                  </a:cubicBezTo>
                  <a:close/>
                </a:path>
              </a:pathLst>
            </a:custGeom>
            <a:solidFill>
              <a:srgbClr val="DEEFFA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76200"/>
              <a:ext cx="169099" cy="1118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10024110" y="6681788"/>
            <a:ext cx="188595" cy="184785"/>
            <a:chOff x="0" y="0"/>
            <a:chExt cx="251460" cy="24638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50637" y="50749"/>
              <a:ext cx="148753" cy="147474"/>
            </a:xfrm>
            <a:custGeom>
              <a:avLst/>
              <a:gdLst/>
              <a:ahLst/>
              <a:cxnLst/>
              <a:rect r="r" b="b" t="t" l="l"/>
              <a:pathLst>
                <a:path h="147474" w="148753">
                  <a:moveTo>
                    <a:pt x="148753" y="52121"/>
                  </a:moveTo>
                  <a:cubicBezTo>
                    <a:pt x="129703" y="133401"/>
                    <a:pt x="120813" y="141021"/>
                    <a:pt x="108113" y="144831"/>
                  </a:cubicBezTo>
                  <a:cubicBezTo>
                    <a:pt x="90333" y="149911"/>
                    <a:pt x="53503" y="147371"/>
                    <a:pt x="36993" y="139751"/>
                  </a:cubicBezTo>
                  <a:cubicBezTo>
                    <a:pt x="24293" y="134671"/>
                    <a:pt x="16673" y="124511"/>
                    <a:pt x="11593" y="114351"/>
                  </a:cubicBezTo>
                  <a:cubicBezTo>
                    <a:pt x="5243" y="104191"/>
                    <a:pt x="-1107" y="92761"/>
                    <a:pt x="163" y="80061"/>
                  </a:cubicBezTo>
                  <a:cubicBezTo>
                    <a:pt x="1433" y="61011"/>
                    <a:pt x="16673" y="27991"/>
                    <a:pt x="29373" y="15291"/>
                  </a:cubicBezTo>
                  <a:cubicBezTo>
                    <a:pt x="38263" y="5131"/>
                    <a:pt x="49693" y="1321"/>
                    <a:pt x="62393" y="51"/>
                  </a:cubicBezTo>
                  <a:cubicBezTo>
                    <a:pt x="81443" y="-1219"/>
                    <a:pt x="129703" y="21641"/>
                    <a:pt x="129703" y="21641"/>
                  </a:cubicBezTo>
                </a:path>
              </a:pathLst>
            </a:custGeom>
            <a:solidFill>
              <a:srgbClr val="DEEFF9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8" id="48"/>
          <p:cNvGrpSpPr/>
          <p:nvPr/>
        </p:nvGrpSpPr>
        <p:grpSpPr>
          <a:xfrm rot="0">
            <a:off x="9774555" y="6508432"/>
            <a:ext cx="763905" cy="454343"/>
            <a:chOff x="0" y="0"/>
            <a:chExt cx="1018540" cy="60579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50394" y="48593"/>
              <a:ext cx="916724" cy="510439"/>
            </a:xfrm>
            <a:custGeom>
              <a:avLst/>
              <a:gdLst/>
              <a:ahLst/>
              <a:cxnLst/>
              <a:rect r="r" b="b" t="t" l="l"/>
              <a:pathLst>
                <a:path h="510439" w="916724">
                  <a:moveTo>
                    <a:pt x="373786" y="378127"/>
                  </a:moveTo>
                  <a:cubicBezTo>
                    <a:pt x="211226" y="324787"/>
                    <a:pt x="166776" y="309547"/>
                    <a:pt x="137566" y="285417"/>
                  </a:cubicBezTo>
                  <a:cubicBezTo>
                    <a:pt x="113436" y="265097"/>
                    <a:pt x="102006" y="239697"/>
                    <a:pt x="81686" y="211757"/>
                  </a:cubicBezTo>
                  <a:cubicBezTo>
                    <a:pt x="57556" y="176197"/>
                    <a:pt x="-864" y="124127"/>
                    <a:pt x="2946" y="87297"/>
                  </a:cubicBezTo>
                  <a:cubicBezTo>
                    <a:pt x="6756" y="54277"/>
                    <a:pt x="53746" y="12367"/>
                    <a:pt x="91846" y="2207"/>
                  </a:cubicBezTo>
                  <a:cubicBezTo>
                    <a:pt x="136296" y="-9223"/>
                    <a:pt x="202336" y="26337"/>
                    <a:pt x="262026" y="49197"/>
                  </a:cubicBezTo>
                  <a:cubicBezTo>
                    <a:pt x="334416" y="78407"/>
                    <a:pt x="420776" y="143177"/>
                    <a:pt x="491896" y="171117"/>
                  </a:cubicBezTo>
                  <a:cubicBezTo>
                    <a:pt x="549046" y="193977"/>
                    <a:pt x="611276" y="196517"/>
                    <a:pt x="653186" y="215567"/>
                  </a:cubicBezTo>
                  <a:cubicBezTo>
                    <a:pt x="683666" y="228267"/>
                    <a:pt x="706526" y="238427"/>
                    <a:pt x="725576" y="258747"/>
                  </a:cubicBezTo>
                  <a:cubicBezTo>
                    <a:pt x="743356" y="279067"/>
                    <a:pt x="758596" y="308277"/>
                    <a:pt x="761136" y="336217"/>
                  </a:cubicBezTo>
                  <a:cubicBezTo>
                    <a:pt x="763676" y="366697"/>
                    <a:pt x="752246" y="409877"/>
                    <a:pt x="731926" y="434007"/>
                  </a:cubicBezTo>
                  <a:cubicBezTo>
                    <a:pt x="709066" y="460677"/>
                    <a:pt x="659536" y="472107"/>
                    <a:pt x="626516" y="484807"/>
                  </a:cubicBezTo>
                  <a:cubicBezTo>
                    <a:pt x="597306" y="494967"/>
                    <a:pt x="576986" y="502587"/>
                    <a:pt x="543966" y="506397"/>
                  </a:cubicBezTo>
                  <a:cubicBezTo>
                    <a:pt x="494436" y="511477"/>
                    <a:pt x="401726" y="514017"/>
                    <a:pt x="361086" y="500047"/>
                  </a:cubicBezTo>
                  <a:cubicBezTo>
                    <a:pt x="336956" y="492427"/>
                    <a:pt x="320446" y="480997"/>
                    <a:pt x="309016" y="464487"/>
                  </a:cubicBezTo>
                  <a:cubicBezTo>
                    <a:pt x="297586" y="447977"/>
                    <a:pt x="291236" y="422577"/>
                    <a:pt x="293776" y="403527"/>
                  </a:cubicBezTo>
                  <a:cubicBezTo>
                    <a:pt x="296316" y="384477"/>
                    <a:pt x="309016" y="360347"/>
                    <a:pt x="322986" y="347647"/>
                  </a:cubicBezTo>
                  <a:cubicBezTo>
                    <a:pt x="338226" y="334947"/>
                    <a:pt x="375056" y="318437"/>
                    <a:pt x="382676" y="324787"/>
                  </a:cubicBezTo>
                  <a:cubicBezTo>
                    <a:pt x="391566" y="333677"/>
                    <a:pt x="375056" y="404797"/>
                    <a:pt x="356006" y="412417"/>
                  </a:cubicBezTo>
                  <a:cubicBezTo>
                    <a:pt x="335686" y="421307"/>
                    <a:pt x="288696" y="371777"/>
                    <a:pt x="255676" y="359077"/>
                  </a:cubicBezTo>
                  <a:cubicBezTo>
                    <a:pt x="223926" y="347647"/>
                    <a:pt x="193446" y="356537"/>
                    <a:pt x="160426" y="340027"/>
                  </a:cubicBezTo>
                  <a:cubicBezTo>
                    <a:pt x="113436" y="317167"/>
                    <a:pt x="30886" y="243507"/>
                    <a:pt x="10566" y="207947"/>
                  </a:cubicBezTo>
                  <a:cubicBezTo>
                    <a:pt x="406" y="192707"/>
                    <a:pt x="-864" y="181277"/>
                    <a:pt x="406" y="166037"/>
                  </a:cubicBezTo>
                  <a:cubicBezTo>
                    <a:pt x="1676" y="148257"/>
                    <a:pt x="10566" y="121587"/>
                    <a:pt x="24536" y="106347"/>
                  </a:cubicBezTo>
                  <a:cubicBezTo>
                    <a:pt x="38506" y="92377"/>
                    <a:pt x="62636" y="79677"/>
                    <a:pt x="81686" y="78407"/>
                  </a:cubicBezTo>
                  <a:cubicBezTo>
                    <a:pt x="102006" y="75867"/>
                    <a:pt x="122326" y="94917"/>
                    <a:pt x="143916" y="94917"/>
                  </a:cubicBezTo>
                  <a:cubicBezTo>
                    <a:pt x="168046" y="93647"/>
                    <a:pt x="188366" y="68247"/>
                    <a:pt x="220116" y="65707"/>
                  </a:cubicBezTo>
                  <a:cubicBezTo>
                    <a:pt x="268376" y="61897"/>
                    <a:pt x="348386" y="99997"/>
                    <a:pt x="410616" y="101267"/>
                  </a:cubicBezTo>
                  <a:cubicBezTo>
                    <a:pt x="470306" y="102537"/>
                    <a:pt x="538886" y="78407"/>
                    <a:pt x="588416" y="78407"/>
                  </a:cubicBezTo>
                  <a:cubicBezTo>
                    <a:pt x="623976" y="78407"/>
                    <a:pt x="650646" y="79677"/>
                    <a:pt x="679856" y="87297"/>
                  </a:cubicBezTo>
                  <a:cubicBezTo>
                    <a:pt x="709066" y="96187"/>
                    <a:pt x="734466" y="108887"/>
                    <a:pt x="764946" y="126667"/>
                  </a:cubicBezTo>
                  <a:cubicBezTo>
                    <a:pt x="808126" y="153337"/>
                    <a:pt x="889406" y="211757"/>
                    <a:pt x="908456" y="238427"/>
                  </a:cubicBezTo>
                  <a:cubicBezTo>
                    <a:pt x="916076" y="249857"/>
                    <a:pt x="916076" y="256207"/>
                    <a:pt x="916076" y="267637"/>
                  </a:cubicBezTo>
                  <a:cubicBezTo>
                    <a:pt x="916076" y="282877"/>
                    <a:pt x="914806" y="308277"/>
                    <a:pt x="904646" y="323517"/>
                  </a:cubicBezTo>
                  <a:cubicBezTo>
                    <a:pt x="890676" y="343837"/>
                    <a:pt x="855116" y="365427"/>
                    <a:pt x="830986" y="367967"/>
                  </a:cubicBezTo>
                  <a:cubicBezTo>
                    <a:pt x="811936" y="371777"/>
                    <a:pt x="790346" y="365427"/>
                    <a:pt x="775106" y="353997"/>
                  </a:cubicBezTo>
                  <a:cubicBezTo>
                    <a:pt x="757326" y="338757"/>
                    <a:pt x="735736" y="303197"/>
                    <a:pt x="734466" y="279067"/>
                  </a:cubicBezTo>
                  <a:cubicBezTo>
                    <a:pt x="734466" y="253667"/>
                    <a:pt x="753516" y="216837"/>
                    <a:pt x="773836" y="202867"/>
                  </a:cubicBezTo>
                  <a:cubicBezTo>
                    <a:pt x="795426" y="188897"/>
                    <a:pt x="836066" y="186357"/>
                    <a:pt x="858926" y="192707"/>
                  </a:cubicBezTo>
                  <a:cubicBezTo>
                    <a:pt x="877976" y="199057"/>
                    <a:pt x="893216" y="214297"/>
                    <a:pt x="903376" y="230807"/>
                  </a:cubicBezTo>
                  <a:cubicBezTo>
                    <a:pt x="913536" y="246047"/>
                    <a:pt x="918616" y="268907"/>
                    <a:pt x="916076" y="286687"/>
                  </a:cubicBezTo>
                  <a:cubicBezTo>
                    <a:pt x="914806" y="305737"/>
                    <a:pt x="907186" y="327327"/>
                    <a:pt x="891946" y="340027"/>
                  </a:cubicBezTo>
                  <a:cubicBezTo>
                    <a:pt x="875436" y="355267"/>
                    <a:pt x="836066" y="371777"/>
                    <a:pt x="811936" y="367967"/>
                  </a:cubicBezTo>
                  <a:cubicBezTo>
                    <a:pt x="786536" y="364157"/>
                    <a:pt x="752246" y="313357"/>
                    <a:pt x="743356" y="317167"/>
                  </a:cubicBezTo>
                  <a:cubicBezTo>
                    <a:pt x="739546" y="318437"/>
                    <a:pt x="744626" y="336217"/>
                    <a:pt x="740816" y="337487"/>
                  </a:cubicBezTo>
                  <a:cubicBezTo>
                    <a:pt x="733196" y="340027"/>
                    <a:pt x="702716" y="295577"/>
                    <a:pt x="681126" y="281607"/>
                  </a:cubicBezTo>
                  <a:cubicBezTo>
                    <a:pt x="658266" y="267637"/>
                    <a:pt x="637946" y="258747"/>
                    <a:pt x="606196" y="254937"/>
                  </a:cubicBezTo>
                  <a:cubicBezTo>
                    <a:pt x="554126" y="248587"/>
                    <a:pt x="460146" y="277797"/>
                    <a:pt x="392836" y="275257"/>
                  </a:cubicBezTo>
                  <a:cubicBezTo>
                    <a:pt x="331876" y="272717"/>
                    <a:pt x="279806" y="252397"/>
                    <a:pt x="221386" y="246047"/>
                  </a:cubicBezTo>
                  <a:cubicBezTo>
                    <a:pt x="161696" y="239697"/>
                    <a:pt x="72796" y="261287"/>
                    <a:pt x="38506" y="240967"/>
                  </a:cubicBezTo>
                  <a:cubicBezTo>
                    <a:pt x="16916" y="229537"/>
                    <a:pt x="8026" y="205407"/>
                    <a:pt x="2946" y="187627"/>
                  </a:cubicBezTo>
                  <a:cubicBezTo>
                    <a:pt x="-864" y="173657"/>
                    <a:pt x="406" y="158417"/>
                    <a:pt x="4216" y="144447"/>
                  </a:cubicBezTo>
                  <a:cubicBezTo>
                    <a:pt x="6756" y="130477"/>
                    <a:pt x="13106" y="116507"/>
                    <a:pt x="24536" y="106347"/>
                  </a:cubicBezTo>
                  <a:cubicBezTo>
                    <a:pt x="37236" y="93647"/>
                    <a:pt x="63906" y="80947"/>
                    <a:pt x="81686" y="78407"/>
                  </a:cubicBezTo>
                  <a:cubicBezTo>
                    <a:pt x="96926" y="75867"/>
                    <a:pt x="108356" y="77137"/>
                    <a:pt x="124866" y="83487"/>
                  </a:cubicBezTo>
                  <a:cubicBezTo>
                    <a:pt x="157886" y="98727"/>
                    <a:pt x="206146" y="160957"/>
                    <a:pt x="255676" y="188897"/>
                  </a:cubicBezTo>
                  <a:cubicBezTo>
                    <a:pt x="305206" y="219377"/>
                    <a:pt x="383946" y="228267"/>
                    <a:pt x="423316" y="257477"/>
                  </a:cubicBezTo>
                  <a:cubicBezTo>
                    <a:pt x="449986" y="277797"/>
                    <a:pt x="472846" y="298117"/>
                    <a:pt x="480466" y="327327"/>
                  </a:cubicBezTo>
                  <a:cubicBezTo>
                    <a:pt x="489356" y="365427"/>
                    <a:pt x="477926" y="441627"/>
                    <a:pt x="453796" y="470837"/>
                  </a:cubicBezTo>
                  <a:cubicBezTo>
                    <a:pt x="433476" y="493697"/>
                    <a:pt x="386486" y="503857"/>
                    <a:pt x="361086" y="500047"/>
                  </a:cubicBezTo>
                  <a:cubicBezTo>
                    <a:pt x="340766" y="497507"/>
                    <a:pt x="320446" y="478457"/>
                    <a:pt x="309016" y="464487"/>
                  </a:cubicBezTo>
                  <a:cubicBezTo>
                    <a:pt x="300126" y="453057"/>
                    <a:pt x="295046" y="439087"/>
                    <a:pt x="293776" y="425117"/>
                  </a:cubicBezTo>
                  <a:cubicBezTo>
                    <a:pt x="292506" y="411147"/>
                    <a:pt x="292506" y="395907"/>
                    <a:pt x="298856" y="383207"/>
                  </a:cubicBezTo>
                  <a:cubicBezTo>
                    <a:pt x="306476" y="366697"/>
                    <a:pt x="320446" y="345107"/>
                    <a:pt x="340766" y="334947"/>
                  </a:cubicBezTo>
                  <a:cubicBezTo>
                    <a:pt x="371246" y="320977"/>
                    <a:pt x="433476" y="324787"/>
                    <a:pt x="474116" y="331137"/>
                  </a:cubicBezTo>
                  <a:cubicBezTo>
                    <a:pt x="509676" y="337487"/>
                    <a:pt x="570636" y="365427"/>
                    <a:pt x="570636" y="366697"/>
                  </a:cubicBezTo>
                  <a:cubicBezTo>
                    <a:pt x="570636" y="369237"/>
                    <a:pt x="460146" y="345107"/>
                    <a:pt x="401726" y="320977"/>
                  </a:cubicBezTo>
                  <a:cubicBezTo>
                    <a:pt x="333146" y="294307"/>
                    <a:pt x="234086" y="237157"/>
                    <a:pt x="187096" y="202867"/>
                  </a:cubicBezTo>
                  <a:cubicBezTo>
                    <a:pt x="160426" y="183817"/>
                    <a:pt x="142646" y="173657"/>
                    <a:pt x="131216" y="149527"/>
                  </a:cubicBezTo>
                  <a:cubicBezTo>
                    <a:pt x="117246" y="119047"/>
                    <a:pt x="109626" y="37767"/>
                    <a:pt x="123596" y="30147"/>
                  </a:cubicBezTo>
                  <a:cubicBezTo>
                    <a:pt x="136296" y="23797"/>
                    <a:pt x="179476" y="61897"/>
                    <a:pt x="198526" y="86027"/>
                  </a:cubicBezTo>
                  <a:cubicBezTo>
                    <a:pt x="218846" y="110157"/>
                    <a:pt x="215036" y="153337"/>
                    <a:pt x="241706" y="174927"/>
                  </a:cubicBezTo>
                  <a:cubicBezTo>
                    <a:pt x="274726" y="201597"/>
                    <a:pt x="356006" y="196517"/>
                    <a:pt x="397916" y="214297"/>
                  </a:cubicBezTo>
                  <a:cubicBezTo>
                    <a:pt x="428396" y="228267"/>
                    <a:pt x="458876" y="242237"/>
                    <a:pt x="472846" y="262557"/>
                  </a:cubicBezTo>
                  <a:cubicBezTo>
                    <a:pt x="484276" y="277797"/>
                    <a:pt x="489356" y="299387"/>
                    <a:pt x="486816" y="315897"/>
                  </a:cubicBezTo>
                  <a:cubicBezTo>
                    <a:pt x="485546" y="333677"/>
                    <a:pt x="475386" y="353997"/>
                    <a:pt x="462686" y="365427"/>
                  </a:cubicBezTo>
                  <a:cubicBezTo>
                    <a:pt x="449986" y="378127"/>
                    <a:pt x="427126" y="385747"/>
                    <a:pt x="410616" y="387017"/>
                  </a:cubicBezTo>
                  <a:cubicBezTo>
                    <a:pt x="397916" y="387017"/>
                    <a:pt x="373786" y="378127"/>
                    <a:pt x="373786" y="378127"/>
                  </a:cubicBezTo>
                </a:path>
              </a:pathLst>
            </a:custGeom>
            <a:solidFill>
              <a:srgbClr val="DEEFF9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0" id="50"/>
          <p:cNvGrpSpPr/>
          <p:nvPr/>
        </p:nvGrpSpPr>
        <p:grpSpPr>
          <a:xfrm rot="0">
            <a:off x="10219372" y="6556057"/>
            <a:ext cx="295275" cy="329565"/>
            <a:chOff x="0" y="0"/>
            <a:chExt cx="393700" cy="43942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49574" y="49611"/>
              <a:ext cx="292195" cy="341089"/>
            </a:xfrm>
            <a:custGeom>
              <a:avLst/>
              <a:gdLst/>
              <a:ahLst/>
              <a:cxnLst/>
              <a:rect r="r" b="b" t="t" l="l"/>
              <a:pathLst>
                <a:path h="341089" w="292195">
                  <a:moveTo>
                    <a:pt x="129496" y="18969"/>
                  </a:moveTo>
                  <a:cubicBezTo>
                    <a:pt x="251416" y="128189"/>
                    <a:pt x="289516" y="217089"/>
                    <a:pt x="292056" y="256459"/>
                  </a:cubicBezTo>
                  <a:cubicBezTo>
                    <a:pt x="293326" y="278049"/>
                    <a:pt x="285706" y="293289"/>
                    <a:pt x="276816" y="307259"/>
                  </a:cubicBezTo>
                  <a:cubicBezTo>
                    <a:pt x="266656" y="319959"/>
                    <a:pt x="251416" y="333929"/>
                    <a:pt x="233636" y="337739"/>
                  </a:cubicBezTo>
                  <a:cubicBezTo>
                    <a:pt x="213316" y="341549"/>
                    <a:pt x="176486" y="337739"/>
                    <a:pt x="158706" y="322499"/>
                  </a:cubicBezTo>
                  <a:cubicBezTo>
                    <a:pt x="140926" y="308529"/>
                    <a:pt x="125686" y="275509"/>
                    <a:pt x="128226" y="252649"/>
                  </a:cubicBezTo>
                  <a:cubicBezTo>
                    <a:pt x="129496" y="229789"/>
                    <a:pt x="149816" y="199309"/>
                    <a:pt x="170136" y="187879"/>
                  </a:cubicBezTo>
                  <a:cubicBezTo>
                    <a:pt x="189186" y="176449"/>
                    <a:pt x="226016" y="175179"/>
                    <a:pt x="246336" y="185339"/>
                  </a:cubicBezTo>
                  <a:cubicBezTo>
                    <a:pt x="266656" y="195499"/>
                    <a:pt x="286976" y="227249"/>
                    <a:pt x="290786" y="247569"/>
                  </a:cubicBezTo>
                  <a:cubicBezTo>
                    <a:pt x="294596" y="265349"/>
                    <a:pt x="289516" y="284399"/>
                    <a:pt x="281896" y="299639"/>
                  </a:cubicBezTo>
                  <a:cubicBezTo>
                    <a:pt x="273006" y="313609"/>
                    <a:pt x="257766" y="327579"/>
                    <a:pt x="242526" y="333929"/>
                  </a:cubicBezTo>
                  <a:cubicBezTo>
                    <a:pt x="227286" y="341549"/>
                    <a:pt x="205696" y="342819"/>
                    <a:pt x="190456" y="339009"/>
                  </a:cubicBezTo>
                  <a:cubicBezTo>
                    <a:pt x="173946" y="335199"/>
                    <a:pt x="157436" y="326309"/>
                    <a:pt x="146006" y="309799"/>
                  </a:cubicBezTo>
                  <a:cubicBezTo>
                    <a:pt x="129496" y="288209"/>
                    <a:pt x="135846" y="233599"/>
                    <a:pt x="116796" y="204389"/>
                  </a:cubicBezTo>
                  <a:cubicBezTo>
                    <a:pt x="96476" y="173909"/>
                    <a:pt x="45676" y="157399"/>
                    <a:pt x="25356" y="133269"/>
                  </a:cubicBezTo>
                  <a:cubicBezTo>
                    <a:pt x="12656" y="116759"/>
                    <a:pt x="3766" y="100249"/>
                    <a:pt x="1226" y="85009"/>
                  </a:cubicBezTo>
                  <a:cubicBezTo>
                    <a:pt x="-1314" y="72309"/>
                    <a:pt x="-44" y="59609"/>
                    <a:pt x="6306" y="48179"/>
                  </a:cubicBezTo>
                  <a:cubicBezTo>
                    <a:pt x="12656" y="32939"/>
                    <a:pt x="27896" y="15159"/>
                    <a:pt x="43136" y="7539"/>
                  </a:cubicBezTo>
                  <a:cubicBezTo>
                    <a:pt x="58376" y="-81"/>
                    <a:pt x="82506" y="-1351"/>
                    <a:pt x="97746" y="1189"/>
                  </a:cubicBezTo>
                  <a:cubicBezTo>
                    <a:pt x="110446" y="3729"/>
                    <a:pt x="129496" y="18969"/>
                    <a:pt x="129496" y="18969"/>
                  </a:cubicBezTo>
                </a:path>
              </a:pathLst>
            </a:custGeom>
            <a:solidFill>
              <a:srgbClr val="DEEFF9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2" id="52"/>
          <p:cNvGrpSpPr/>
          <p:nvPr/>
        </p:nvGrpSpPr>
        <p:grpSpPr>
          <a:xfrm rot="0">
            <a:off x="10359390" y="6491288"/>
            <a:ext cx="332422" cy="372428"/>
            <a:chOff x="0" y="0"/>
            <a:chExt cx="443230" cy="49657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49573" y="49143"/>
              <a:ext cx="345454" cy="398461"/>
            </a:xfrm>
            <a:custGeom>
              <a:avLst/>
              <a:gdLst/>
              <a:ahLst/>
              <a:cxnLst/>
              <a:rect r="r" b="b" t="t" l="l"/>
              <a:pathLst>
                <a:path h="398461" w="345454">
                  <a:moveTo>
                    <a:pt x="228557" y="281057"/>
                  </a:moveTo>
                  <a:cubicBezTo>
                    <a:pt x="177757" y="248037"/>
                    <a:pt x="153627" y="197237"/>
                    <a:pt x="125687" y="179457"/>
                  </a:cubicBezTo>
                  <a:cubicBezTo>
                    <a:pt x="101557" y="165487"/>
                    <a:pt x="65997" y="171837"/>
                    <a:pt x="44407" y="157867"/>
                  </a:cubicBezTo>
                  <a:cubicBezTo>
                    <a:pt x="27897" y="147707"/>
                    <a:pt x="11387" y="132467"/>
                    <a:pt x="6307" y="114687"/>
                  </a:cubicBezTo>
                  <a:cubicBezTo>
                    <a:pt x="-43" y="93097"/>
                    <a:pt x="2497" y="56267"/>
                    <a:pt x="15197" y="38487"/>
                  </a:cubicBezTo>
                  <a:cubicBezTo>
                    <a:pt x="27897" y="19437"/>
                    <a:pt x="57107" y="-883"/>
                    <a:pt x="83777" y="1657"/>
                  </a:cubicBezTo>
                  <a:cubicBezTo>
                    <a:pt x="124417" y="5467"/>
                    <a:pt x="192997" y="85477"/>
                    <a:pt x="231097" y="117227"/>
                  </a:cubicBezTo>
                  <a:cubicBezTo>
                    <a:pt x="255227" y="138817"/>
                    <a:pt x="273007" y="147707"/>
                    <a:pt x="290787" y="170567"/>
                  </a:cubicBezTo>
                  <a:cubicBezTo>
                    <a:pt x="311107" y="199777"/>
                    <a:pt x="335237" y="255657"/>
                    <a:pt x="341587" y="283597"/>
                  </a:cubicBezTo>
                  <a:cubicBezTo>
                    <a:pt x="345397" y="301377"/>
                    <a:pt x="346667" y="311537"/>
                    <a:pt x="341587" y="325507"/>
                  </a:cubicBezTo>
                  <a:cubicBezTo>
                    <a:pt x="336507" y="343287"/>
                    <a:pt x="322537" y="366147"/>
                    <a:pt x="307297" y="377577"/>
                  </a:cubicBezTo>
                  <a:cubicBezTo>
                    <a:pt x="290787" y="389007"/>
                    <a:pt x="265387" y="394087"/>
                    <a:pt x="247607" y="392817"/>
                  </a:cubicBezTo>
                  <a:cubicBezTo>
                    <a:pt x="232367" y="392817"/>
                    <a:pt x="219667" y="387737"/>
                    <a:pt x="208237" y="378847"/>
                  </a:cubicBezTo>
                  <a:cubicBezTo>
                    <a:pt x="192997" y="367417"/>
                    <a:pt x="186647" y="343287"/>
                    <a:pt x="171407" y="328047"/>
                  </a:cubicBezTo>
                  <a:cubicBezTo>
                    <a:pt x="154897" y="310267"/>
                    <a:pt x="132037" y="301377"/>
                    <a:pt x="110447" y="278517"/>
                  </a:cubicBezTo>
                  <a:cubicBezTo>
                    <a:pt x="79967" y="246767"/>
                    <a:pt x="27897" y="178187"/>
                    <a:pt x="15197" y="145167"/>
                  </a:cubicBezTo>
                  <a:cubicBezTo>
                    <a:pt x="8847" y="127387"/>
                    <a:pt x="7577" y="117227"/>
                    <a:pt x="10117" y="101987"/>
                  </a:cubicBezTo>
                  <a:cubicBezTo>
                    <a:pt x="13927" y="84207"/>
                    <a:pt x="25357" y="58807"/>
                    <a:pt x="39327" y="46107"/>
                  </a:cubicBezTo>
                  <a:cubicBezTo>
                    <a:pt x="54567" y="32137"/>
                    <a:pt x="79967" y="23247"/>
                    <a:pt x="99017" y="23247"/>
                  </a:cubicBezTo>
                  <a:cubicBezTo>
                    <a:pt x="119337" y="23247"/>
                    <a:pt x="137117" y="28327"/>
                    <a:pt x="158707" y="44837"/>
                  </a:cubicBezTo>
                  <a:cubicBezTo>
                    <a:pt x="206967" y="81667"/>
                    <a:pt x="316187" y="225177"/>
                    <a:pt x="331427" y="282327"/>
                  </a:cubicBezTo>
                  <a:cubicBezTo>
                    <a:pt x="337777" y="308997"/>
                    <a:pt x="332697" y="329317"/>
                    <a:pt x="325077" y="347097"/>
                  </a:cubicBezTo>
                  <a:cubicBezTo>
                    <a:pt x="318727" y="361067"/>
                    <a:pt x="308567" y="371227"/>
                    <a:pt x="297137" y="380117"/>
                  </a:cubicBezTo>
                  <a:cubicBezTo>
                    <a:pt x="285707" y="389007"/>
                    <a:pt x="270467" y="395357"/>
                    <a:pt x="256497" y="396627"/>
                  </a:cubicBezTo>
                  <a:cubicBezTo>
                    <a:pt x="242527" y="399167"/>
                    <a:pt x="226017" y="397897"/>
                    <a:pt x="213317" y="392817"/>
                  </a:cubicBezTo>
                  <a:cubicBezTo>
                    <a:pt x="199347" y="387737"/>
                    <a:pt x="185377" y="377577"/>
                    <a:pt x="176487" y="368687"/>
                  </a:cubicBezTo>
                  <a:cubicBezTo>
                    <a:pt x="170137" y="363607"/>
                    <a:pt x="165057" y="359797"/>
                    <a:pt x="163787" y="350907"/>
                  </a:cubicBezTo>
                  <a:cubicBezTo>
                    <a:pt x="158707" y="333127"/>
                    <a:pt x="181567" y="291217"/>
                    <a:pt x="171407" y="264547"/>
                  </a:cubicBezTo>
                  <a:cubicBezTo>
                    <a:pt x="158707" y="231527"/>
                    <a:pt x="87587" y="204857"/>
                    <a:pt x="77427" y="175647"/>
                  </a:cubicBezTo>
                  <a:cubicBezTo>
                    <a:pt x="71077" y="156597"/>
                    <a:pt x="79967" y="135007"/>
                    <a:pt x="88857" y="118497"/>
                  </a:cubicBezTo>
                  <a:cubicBezTo>
                    <a:pt x="97747" y="101987"/>
                    <a:pt x="112987" y="85477"/>
                    <a:pt x="132037" y="79127"/>
                  </a:cubicBezTo>
                  <a:cubicBezTo>
                    <a:pt x="154897" y="71507"/>
                    <a:pt x="196807" y="71507"/>
                    <a:pt x="218397" y="85477"/>
                  </a:cubicBezTo>
                  <a:cubicBezTo>
                    <a:pt x="238717" y="98177"/>
                    <a:pt x="260307" y="135007"/>
                    <a:pt x="260307" y="160407"/>
                  </a:cubicBezTo>
                  <a:cubicBezTo>
                    <a:pt x="261577" y="184537"/>
                    <a:pt x="241257" y="221367"/>
                    <a:pt x="223477" y="236607"/>
                  </a:cubicBezTo>
                  <a:cubicBezTo>
                    <a:pt x="208237" y="250577"/>
                    <a:pt x="185377" y="255657"/>
                    <a:pt x="167597" y="254387"/>
                  </a:cubicBezTo>
                  <a:cubicBezTo>
                    <a:pt x="148547" y="254387"/>
                    <a:pt x="125687" y="248037"/>
                    <a:pt x="111717" y="235337"/>
                  </a:cubicBezTo>
                  <a:cubicBezTo>
                    <a:pt x="93937" y="218827"/>
                    <a:pt x="74887" y="181997"/>
                    <a:pt x="77427" y="156597"/>
                  </a:cubicBezTo>
                  <a:cubicBezTo>
                    <a:pt x="78697" y="131197"/>
                    <a:pt x="102827" y="96907"/>
                    <a:pt x="123147" y="82937"/>
                  </a:cubicBezTo>
                  <a:cubicBezTo>
                    <a:pt x="139657" y="71507"/>
                    <a:pt x="162517" y="68967"/>
                    <a:pt x="180297" y="71507"/>
                  </a:cubicBezTo>
                  <a:cubicBezTo>
                    <a:pt x="199347" y="74047"/>
                    <a:pt x="219667" y="84207"/>
                    <a:pt x="233637" y="96907"/>
                  </a:cubicBezTo>
                  <a:cubicBezTo>
                    <a:pt x="246337" y="110877"/>
                    <a:pt x="248877" y="135007"/>
                    <a:pt x="260307" y="150247"/>
                  </a:cubicBezTo>
                  <a:cubicBezTo>
                    <a:pt x="269197" y="162947"/>
                    <a:pt x="284437" y="165487"/>
                    <a:pt x="295867" y="180727"/>
                  </a:cubicBezTo>
                  <a:cubicBezTo>
                    <a:pt x="312377" y="207397"/>
                    <a:pt x="335237" y="269627"/>
                    <a:pt x="333967" y="303917"/>
                  </a:cubicBezTo>
                  <a:cubicBezTo>
                    <a:pt x="333967" y="328047"/>
                    <a:pt x="326347" y="349637"/>
                    <a:pt x="313647" y="364877"/>
                  </a:cubicBezTo>
                  <a:cubicBezTo>
                    <a:pt x="299677" y="380117"/>
                    <a:pt x="274277" y="392817"/>
                    <a:pt x="256497" y="396627"/>
                  </a:cubicBezTo>
                  <a:cubicBezTo>
                    <a:pt x="241257" y="400437"/>
                    <a:pt x="226017" y="397897"/>
                    <a:pt x="213317" y="392817"/>
                  </a:cubicBezTo>
                  <a:cubicBezTo>
                    <a:pt x="199347" y="387737"/>
                    <a:pt x="187917" y="381387"/>
                    <a:pt x="176487" y="368687"/>
                  </a:cubicBezTo>
                  <a:cubicBezTo>
                    <a:pt x="159977" y="352177"/>
                    <a:pt x="152357" y="315347"/>
                    <a:pt x="134577" y="292487"/>
                  </a:cubicBezTo>
                  <a:cubicBezTo>
                    <a:pt x="118067" y="270897"/>
                    <a:pt x="92667" y="258197"/>
                    <a:pt x="73617" y="235337"/>
                  </a:cubicBezTo>
                  <a:cubicBezTo>
                    <a:pt x="52027" y="209937"/>
                    <a:pt x="24087" y="173107"/>
                    <a:pt x="15197" y="145167"/>
                  </a:cubicBezTo>
                  <a:cubicBezTo>
                    <a:pt x="8847" y="122307"/>
                    <a:pt x="8847" y="99447"/>
                    <a:pt x="15197" y="80397"/>
                  </a:cubicBezTo>
                  <a:cubicBezTo>
                    <a:pt x="22817" y="62617"/>
                    <a:pt x="40597" y="42297"/>
                    <a:pt x="57107" y="33407"/>
                  </a:cubicBezTo>
                  <a:cubicBezTo>
                    <a:pt x="74887" y="23247"/>
                    <a:pt x="100287" y="20707"/>
                    <a:pt x="120607" y="25787"/>
                  </a:cubicBezTo>
                  <a:cubicBezTo>
                    <a:pt x="142197" y="29597"/>
                    <a:pt x="163787" y="41027"/>
                    <a:pt x="182837" y="60077"/>
                  </a:cubicBezTo>
                  <a:cubicBezTo>
                    <a:pt x="212047" y="90557"/>
                    <a:pt x="232367" y="164217"/>
                    <a:pt x="261577" y="203587"/>
                  </a:cubicBezTo>
                  <a:cubicBezTo>
                    <a:pt x="285707" y="236607"/>
                    <a:pt x="331427" y="259467"/>
                    <a:pt x="341587" y="283597"/>
                  </a:cubicBezTo>
                  <a:cubicBezTo>
                    <a:pt x="347937" y="298837"/>
                    <a:pt x="345397" y="312807"/>
                    <a:pt x="341587" y="325507"/>
                  </a:cubicBezTo>
                  <a:cubicBezTo>
                    <a:pt x="339047" y="339477"/>
                    <a:pt x="332697" y="353447"/>
                    <a:pt x="322537" y="363607"/>
                  </a:cubicBezTo>
                  <a:cubicBezTo>
                    <a:pt x="309837" y="376307"/>
                    <a:pt x="286977" y="390277"/>
                    <a:pt x="267927" y="392817"/>
                  </a:cubicBezTo>
                  <a:cubicBezTo>
                    <a:pt x="248877" y="395357"/>
                    <a:pt x="223477" y="389007"/>
                    <a:pt x="208237" y="378847"/>
                  </a:cubicBezTo>
                  <a:cubicBezTo>
                    <a:pt x="191727" y="367417"/>
                    <a:pt x="177757" y="345827"/>
                    <a:pt x="171407" y="328047"/>
                  </a:cubicBezTo>
                  <a:cubicBezTo>
                    <a:pt x="166327" y="311537"/>
                    <a:pt x="177757" y="292487"/>
                    <a:pt x="170137" y="277247"/>
                  </a:cubicBezTo>
                  <a:cubicBezTo>
                    <a:pt x="159977" y="259467"/>
                    <a:pt x="130767" y="251847"/>
                    <a:pt x="110447" y="230257"/>
                  </a:cubicBezTo>
                  <a:cubicBezTo>
                    <a:pt x="78697" y="198507"/>
                    <a:pt x="6307" y="103257"/>
                    <a:pt x="10117" y="100717"/>
                  </a:cubicBezTo>
                  <a:cubicBezTo>
                    <a:pt x="11387" y="98177"/>
                    <a:pt x="86317" y="162947"/>
                    <a:pt x="83777" y="168027"/>
                  </a:cubicBezTo>
                  <a:cubicBezTo>
                    <a:pt x="81237" y="171837"/>
                    <a:pt x="57107" y="165487"/>
                    <a:pt x="44407" y="157867"/>
                  </a:cubicBezTo>
                  <a:cubicBezTo>
                    <a:pt x="30437" y="150247"/>
                    <a:pt x="12657" y="129927"/>
                    <a:pt x="6307" y="114687"/>
                  </a:cubicBezTo>
                  <a:cubicBezTo>
                    <a:pt x="-43" y="101987"/>
                    <a:pt x="-1313" y="89287"/>
                    <a:pt x="1227" y="75317"/>
                  </a:cubicBezTo>
                  <a:cubicBezTo>
                    <a:pt x="3767" y="58807"/>
                    <a:pt x="15197" y="34677"/>
                    <a:pt x="27897" y="23247"/>
                  </a:cubicBezTo>
                  <a:cubicBezTo>
                    <a:pt x="41867" y="10547"/>
                    <a:pt x="63457" y="4197"/>
                    <a:pt x="83777" y="1657"/>
                  </a:cubicBezTo>
                  <a:cubicBezTo>
                    <a:pt x="105367" y="-883"/>
                    <a:pt x="128227" y="-2153"/>
                    <a:pt x="156167" y="10547"/>
                  </a:cubicBezTo>
                  <a:cubicBezTo>
                    <a:pt x="206967" y="34677"/>
                    <a:pt x="321267" y="142627"/>
                    <a:pt x="340317" y="188347"/>
                  </a:cubicBezTo>
                  <a:cubicBezTo>
                    <a:pt x="349207" y="209937"/>
                    <a:pt x="344127" y="228987"/>
                    <a:pt x="339047" y="242957"/>
                  </a:cubicBezTo>
                  <a:cubicBezTo>
                    <a:pt x="333967" y="255657"/>
                    <a:pt x="326347" y="265817"/>
                    <a:pt x="316187" y="273437"/>
                  </a:cubicBezTo>
                  <a:cubicBezTo>
                    <a:pt x="307297" y="281057"/>
                    <a:pt x="295867" y="287407"/>
                    <a:pt x="283167" y="289947"/>
                  </a:cubicBezTo>
                  <a:cubicBezTo>
                    <a:pt x="267927" y="291217"/>
                    <a:pt x="228557" y="281057"/>
                    <a:pt x="228557" y="281057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4" id="54"/>
          <p:cNvGrpSpPr/>
          <p:nvPr/>
        </p:nvGrpSpPr>
        <p:grpSpPr>
          <a:xfrm rot="0">
            <a:off x="10315575" y="6503670"/>
            <a:ext cx="269558" cy="318135"/>
            <a:chOff x="0" y="0"/>
            <a:chExt cx="359410" cy="42418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50800" y="49415"/>
              <a:ext cx="257939" cy="324013"/>
            </a:xfrm>
            <a:custGeom>
              <a:avLst/>
              <a:gdLst/>
              <a:ahLst/>
              <a:cxnLst/>
              <a:rect r="r" b="b" t="t" l="l"/>
              <a:pathLst>
                <a:path h="324013" w="257939">
                  <a:moveTo>
                    <a:pt x="223520" y="104255"/>
                  </a:moveTo>
                  <a:cubicBezTo>
                    <a:pt x="46990" y="109335"/>
                    <a:pt x="1270" y="76315"/>
                    <a:pt x="0" y="63615"/>
                  </a:cubicBezTo>
                  <a:cubicBezTo>
                    <a:pt x="0" y="57265"/>
                    <a:pt x="8890" y="49645"/>
                    <a:pt x="15240" y="48375"/>
                  </a:cubicBezTo>
                  <a:cubicBezTo>
                    <a:pt x="19050" y="47105"/>
                    <a:pt x="24130" y="49645"/>
                    <a:pt x="30480" y="53455"/>
                  </a:cubicBezTo>
                  <a:cubicBezTo>
                    <a:pt x="50800" y="64885"/>
                    <a:pt x="101600" y="113145"/>
                    <a:pt x="133350" y="147435"/>
                  </a:cubicBezTo>
                  <a:cubicBezTo>
                    <a:pt x="166370" y="185535"/>
                    <a:pt x="215900" y="238875"/>
                    <a:pt x="227330" y="273165"/>
                  </a:cubicBezTo>
                  <a:cubicBezTo>
                    <a:pt x="233680" y="292215"/>
                    <a:pt x="232410" y="321425"/>
                    <a:pt x="226060" y="323965"/>
                  </a:cubicBezTo>
                  <a:cubicBezTo>
                    <a:pt x="215900" y="326505"/>
                    <a:pt x="172720" y="228715"/>
                    <a:pt x="137160" y="185535"/>
                  </a:cubicBezTo>
                  <a:cubicBezTo>
                    <a:pt x="99060" y="141085"/>
                    <a:pt x="7620" y="82665"/>
                    <a:pt x="2540" y="61075"/>
                  </a:cubicBezTo>
                  <a:cubicBezTo>
                    <a:pt x="1270" y="55995"/>
                    <a:pt x="3810" y="53455"/>
                    <a:pt x="8890" y="48375"/>
                  </a:cubicBezTo>
                  <a:cubicBezTo>
                    <a:pt x="25400" y="34405"/>
                    <a:pt x="118110" y="7735"/>
                    <a:pt x="148590" y="2655"/>
                  </a:cubicBezTo>
                  <a:cubicBezTo>
                    <a:pt x="162560" y="115"/>
                    <a:pt x="170180" y="-1155"/>
                    <a:pt x="180340" y="1385"/>
                  </a:cubicBezTo>
                  <a:cubicBezTo>
                    <a:pt x="190500" y="6465"/>
                    <a:pt x="199390" y="15355"/>
                    <a:pt x="208280" y="29325"/>
                  </a:cubicBezTo>
                  <a:cubicBezTo>
                    <a:pt x="224790" y="52185"/>
                    <a:pt x="260350" y="133465"/>
                    <a:pt x="257810" y="136005"/>
                  </a:cubicBezTo>
                  <a:cubicBezTo>
                    <a:pt x="254000" y="137275"/>
                    <a:pt x="215900" y="26785"/>
                    <a:pt x="177800" y="12815"/>
                  </a:cubicBezTo>
                  <a:cubicBezTo>
                    <a:pt x="135890" y="-2425"/>
                    <a:pt x="20320" y="31865"/>
                    <a:pt x="13970" y="59805"/>
                  </a:cubicBezTo>
                  <a:cubicBezTo>
                    <a:pt x="7620" y="89015"/>
                    <a:pt x="121920" y="147435"/>
                    <a:pt x="158750" y="189345"/>
                  </a:cubicBezTo>
                  <a:cubicBezTo>
                    <a:pt x="186690" y="223635"/>
                    <a:pt x="214630" y="264275"/>
                    <a:pt x="223520" y="289675"/>
                  </a:cubicBezTo>
                  <a:cubicBezTo>
                    <a:pt x="227330" y="303645"/>
                    <a:pt x="228600" y="322695"/>
                    <a:pt x="226060" y="323965"/>
                  </a:cubicBezTo>
                  <a:cubicBezTo>
                    <a:pt x="222250" y="323965"/>
                    <a:pt x="201930" y="260465"/>
                    <a:pt x="182880" y="231255"/>
                  </a:cubicBezTo>
                  <a:cubicBezTo>
                    <a:pt x="162560" y="199505"/>
                    <a:pt x="135890" y="169025"/>
                    <a:pt x="109220" y="141085"/>
                  </a:cubicBezTo>
                  <a:cubicBezTo>
                    <a:pt x="80010" y="111875"/>
                    <a:pt x="12700" y="61075"/>
                    <a:pt x="12700" y="59805"/>
                  </a:cubicBezTo>
                  <a:cubicBezTo>
                    <a:pt x="13970" y="58535"/>
                    <a:pt x="52070" y="99175"/>
                    <a:pt x="80010" y="106795"/>
                  </a:cubicBezTo>
                  <a:cubicBezTo>
                    <a:pt x="116840" y="116955"/>
                    <a:pt x="212090" y="83935"/>
                    <a:pt x="223520" y="92825"/>
                  </a:cubicBezTo>
                  <a:cubicBezTo>
                    <a:pt x="226060" y="95365"/>
                    <a:pt x="223520" y="104255"/>
                    <a:pt x="223520" y="104255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6" id="56"/>
          <p:cNvGrpSpPr/>
          <p:nvPr/>
        </p:nvGrpSpPr>
        <p:grpSpPr>
          <a:xfrm rot="0">
            <a:off x="10271760" y="6532245"/>
            <a:ext cx="262890" cy="271462"/>
            <a:chOff x="0" y="0"/>
            <a:chExt cx="350520" cy="361950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50476" y="49992"/>
              <a:ext cx="249799" cy="261201"/>
            </a:xfrm>
            <a:custGeom>
              <a:avLst/>
              <a:gdLst/>
              <a:ahLst/>
              <a:cxnLst/>
              <a:rect r="r" b="b" t="t" l="l"/>
              <a:pathLst>
                <a:path h="261201" w="249799">
                  <a:moveTo>
                    <a:pt x="13024" y="30018"/>
                  </a:moveTo>
                  <a:cubicBezTo>
                    <a:pt x="63824" y="96058"/>
                    <a:pt x="103194" y="101138"/>
                    <a:pt x="128594" y="123998"/>
                  </a:cubicBezTo>
                  <a:cubicBezTo>
                    <a:pt x="157804" y="149398"/>
                    <a:pt x="202254" y="231948"/>
                    <a:pt x="203524" y="230678"/>
                  </a:cubicBezTo>
                  <a:cubicBezTo>
                    <a:pt x="206064" y="229408"/>
                    <a:pt x="159074" y="134158"/>
                    <a:pt x="129864" y="98598"/>
                  </a:cubicBezTo>
                  <a:cubicBezTo>
                    <a:pt x="104464" y="66848"/>
                    <a:pt x="51124" y="40178"/>
                    <a:pt x="43504" y="21128"/>
                  </a:cubicBezTo>
                  <a:cubicBezTo>
                    <a:pt x="39694" y="13508"/>
                    <a:pt x="40964" y="3348"/>
                    <a:pt x="44774" y="808"/>
                  </a:cubicBezTo>
                  <a:cubicBezTo>
                    <a:pt x="48584" y="-1732"/>
                    <a:pt x="54934" y="2078"/>
                    <a:pt x="62554" y="7158"/>
                  </a:cubicBezTo>
                  <a:cubicBezTo>
                    <a:pt x="80334" y="18588"/>
                    <a:pt x="114624" y="52878"/>
                    <a:pt x="140024" y="85898"/>
                  </a:cubicBezTo>
                  <a:cubicBezTo>
                    <a:pt x="174314" y="126538"/>
                    <a:pt x="232734" y="209088"/>
                    <a:pt x="242894" y="238298"/>
                  </a:cubicBezTo>
                  <a:cubicBezTo>
                    <a:pt x="246704" y="248458"/>
                    <a:pt x="247974" y="259888"/>
                    <a:pt x="244164" y="261158"/>
                  </a:cubicBezTo>
                  <a:cubicBezTo>
                    <a:pt x="236544" y="263698"/>
                    <a:pt x="184474" y="150668"/>
                    <a:pt x="142564" y="112568"/>
                  </a:cubicBezTo>
                  <a:cubicBezTo>
                    <a:pt x="101924" y="74468"/>
                    <a:pt x="2864" y="43988"/>
                    <a:pt x="324" y="30018"/>
                  </a:cubicBezTo>
                  <a:cubicBezTo>
                    <a:pt x="-946" y="26208"/>
                    <a:pt x="1594" y="22398"/>
                    <a:pt x="6674" y="21128"/>
                  </a:cubicBezTo>
                  <a:cubicBezTo>
                    <a:pt x="19374" y="18588"/>
                    <a:pt x="82874" y="49068"/>
                    <a:pt x="117164" y="75738"/>
                  </a:cubicBezTo>
                  <a:cubicBezTo>
                    <a:pt x="155264" y="104948"/>
                    <a:pt x="199714" y="160828"/>
                    <a:pt x="221304" y="195118"/>
                  </a:cubicBezTo>
                  <a:cubicBezTo>
                    <a:pt x="236544" y="216708"/>
                    <a:pt x="253054" y="244648"/>
                    <a:pt x="249244" y="252268"/>
                  </a:cubicBezTo>
                  <a:cubicBezTo>
                    <a:pt x="246704" y="256078"/>
                    <a:pt x="240354" y="258618"/>
                    <a:pt x="234004" y="256078"/>
                  </a:cubicBezTo>
                  <a:cubicBezTo>
                    <a:pt x="213684" y="248458"/>
                    <a:pt x="165424" y="140508"/>
                    <a:pt x="132404" y="97328"/>
                  </a:cubicBezTo>
                  <a:cubicBezTo>
                    <a:pt x="105734" y="63038"/>
                    <a:pt x="52394" y="13508"/>
                    <a:pt x="53664" y="12238"/>
                  </a:cubicBezTo>
                  <a:cubicBezTo>
                    <a:pt x="54934" y="10968"/>
                    <a:pt x="115894" y="60498"/>
                    <a:pt x="141294" y="93518"/>
                  </a:cubicBezTo>
                  <a:cubicBezTo>
                    <a:pt x="171774" y="131618"/>
                    <a:pt x="216224" y="206548"/>
                    <a:pt x="217494" y="229408"/>
                  </a:cubicBezTo>
                  <a:cubicBezTo>
                    <a:pt x="217494" y="237028"/>
                    <a:pt x="214954" y="243378"/>
                    <a:pt x="211144" y="244648"/>
                  </a:cubicBezTo>
                  <a:cubicBezTo>
                    <a:pt x="206064" y="245918"/>
                    <a:pt x="197174" y="242108"/>
                    <a:pt x="189554" y="235758"/>
                  </a:cubicBezTo>
                  <a:cubicBezTo>
                    <a:pt x="171774" y="220518"/>
                    <a:pt x="148914" y="159558"/>
                    <a:pt x="120974" y="134158"/>
                  </a:cubicBezTo>
                  <a:cubicBezTo>
                    <a:pt x="96844" y="110028"/>
                    <a:pt x="54934" y="104948"/>
                    <a:pt x="33344" y="85898"/>
                  </a:cubicBezTo>
                  <a:cubicBezTo>
                    <a:pt x="18104" y="70658"/>
                    <a:pt x="-946" y="43988"/>
                    <a:pt x="1594" y="36368"/>
                  </a:cubicBezTo>
                  <a:cubicBezTo>
                    <a:pt x="2864" y="32558"/>
                    <a:pt x="13024" y="30018"/>
                    <a:pt x="13024" y="30018"/>
                  </a:cubicBezTo>
                </a:path>
              </a:pathLst>
            </a:custGeom>
            <a:solidFill>
              <a:srgbClr val="DCEDF9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8" id="58"/>
          <p:cNvGrpSpPr/>
          <p:nvPr/>
        </p:nvGrpSpPr>
        <p:grpSpPr>
          <a:xfrm rot="0">
            <a:off x="10298430" y="6797040"/>
            <a:ext cx="162878" cy="229553"/>
            <a:chOff x="0" y="0"/>
            <a:chExt cx="217170" cy="30607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49977" y="50482"/>
              <a:ext cx="115361" cy="203994"/>
            </a:xfrm>
            <a:custGeom>
              <a:avLst/>
              <a:gdLst/>
              <a:ahLst/>
              <a:cxnLst/>
              <a:rect r="r" b="b" t="t" l="l"/>
              <a:pathLst>
                <a:path h="203994" w="115361">
                  <a:moveTo>
                    <a:pt x="10983" y="318"/>
                  </a:moveTo>
                  <a:cubicBezTo>
                    <a:pt x="42733" y="91758"/>
                    <a:pt x="120203" y="185738"/>
                    <a:pt x="115123" y="199708"/>
                  </a:cubicBezTo>
                  <a:cubicBezTo>
                    <a:pt x="115123" y="203518"/>
                    <a:pt x="110043" y="204788"/>
                    <a:pt x="106233" y="203518"/>
                  </a:cubicBezTo>
                  <a:cubicBezTo>
                    <a:pt x="90993" y="198438"/>
                    <a:pt x="32573" y="95568"/>
                    <a:pt x="16063" y="57468"/>
                  </a:cubicBezTo>
                  <a:cubicBezTo>
                    <a:pt x="7173" y="34608"/>
                    <a:pt x="-2987" y="6668"/>
                    <a:pt x="823" y="1588"/>
                  </a:cubicBezTo>
                  <a:cubicBezTo>
                    <a:pt x="2093" y="-952"/>
                    <a:pt x="10983" y="318"/>
                    <a:pt x="10983" y="318"/>
                  </a:cubicBezTo>
                </a:path>
              </a:pathLst>
            </a:custGeom>
            <a:solidFill>
              <a:srgbClr val="DCEDF9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0" id="60"/>
          <p:cNvGrpSpPr/>
          <p:nvPr/>
        </p:nvGrpSpPr>
        <p:grpSpPr>
          <a:xfrm rot="0">
            <a:off x="7872132" y="4855852"/>
            <a:ext cx="2819680" cy="713514"/>
            <a:chOff x="0" y="0"/>
            <a:chExt cx="742632" cy="187921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742632" cy="187921"/>
            </a:xfrm>
            <a:custGeom>
              <a:avLst/>
              <a:gdLst/>
              <a:ahLst/>
              <a:cxnLst/>
              <a:rect r="r" b="b" t="t" l="l"/>
              <a:pathLst>
                <a:path h="187921" w="742632">
                  <a:moveTo>
                    <a:pt x="35694" y="0"/>
                  </a:moveTo>
                  <a:lnTo>
                    <a:pt x="706938" y="0"/>
                  </a:lnTo>
                  <a:cubicBezTo>
                    <a:pt x="716405" y="0"/>
                    <a:pt x="725484" y="3761"/>
                    <a:pt x="732177" y="10454"/>
                  </a:cubicBezTo>
                  <a:cubicBezTo>
                    <a:pt x="738871" y="17148"/>
                    <a:pt x="742632" y="26227"/>
                    <a:pt x="742632" y="35694"/>
                  </a:cubicBezTo>
                  <a:lnTo>
                    <a:pt x="742632" y="152228"/>
                  </a:lnTo>
                  <a:cubicBezTo>
                    <a:pt x="742632" y="171941"/>
                    <a:pt x="726651" y="187921"/>
                    <a:pt x="706938" y="187921"/>
                  </a:cubicBezTo>
                  <a:lnTo>
                    <a:pt x="35694" y="187921"/>
                  </a:lnTo>
                  <a:cubicBezTo>
                    <a:pt x="15981" y="187921"/>
                    <a:pt x="0" y="171941"/>
                    <a:pt x="0" y="152228"/>
                  </a:cubicBezTo>
                  <a:lnTo>
                    <a:pt x="0" y="35694"/>
                  </a:lnTo>
                  <a:cubicBezTo>
                    <a:pt x="0" y="15981"/>
                    <a:pt x="15981" y="0"/>
                    <a:pt x="3569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2" id="62"/>
            <p:cNvSpPr txBox="true"/>
            <p:nvPr/>
          </p:nvSpPr>
          <p:spPr>
            <a:xfrm>
              <a:off x="0" y="-76200"/>
              <a:ext cx="742632" cy="2641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63" id="63"/>
          <p:cNvGrpSpPr/>
          <p:nvPr/>
        </p:nvGrpSpPr>
        <p:grpSpPr>
          <a:xfrm rot="0">
            <a:off x="11220811" y="4699334"/>
            <a:ext cx="2819680" cy="1018651"/>
            <a:chOff x="0" y="0"/>
            <a:chExt cx="742632" cy="268287"/>
          </a:xfrm>
        </p:grpSpPr>
        <p:sp>
          <p:nvSpPr>
            <p:cNvPr name="Freeform 64" id="64"/>
            <p:cNvSpPr/>
            <p:nvPr/>
          </p:nvSpPr>
          <p:spPr>
            <a:xfrm flipH="false" flipV="false" rot="0">
              <a:off x="0" y="0"/>
              <a:ext cx="742632" cy="268287"/>
            </a:xfrm>
            <a:custGeom>
              <a:avLst/>
              <a:gdLst/>
              <a:ahLst/>
              <a:cxnLst/>
              <a:rect r="r" b="b" t="t" l="l"/>
              <a:pathLst>
                <a:path h="268287" w="742632">
                  <a:moveTo>
                    <a:pt x="35694" y="0"/>
                  </a:moveTo>
                  <a:lnTo>
                    <a:pt x="706938" y="0"/>
                  </a:lnTo>
                  <a:cubicBezTo>
                    <a:pt x="716405" y="0"/>
                    <a:pt x="725484" y="3761"/>
                    <a:pt x="732177" y="10454"/>
                  </a:cubicBezTo>
                  <a:cubicBezTo>
                    <a:pt x="738871" y="17148"/>
                    <a:pt x="742632" y="26227"/>
                    <a:pt x="742632" y="35694"/>
                  </a:cubicBezTo>
                  <a:lnTo>
                    <a:pt x="742632" y="232593"/>
                  </a:lnTo>
                  <a:cubicBezTo>
                    <a:pt x="742632" y="252306"/>
                    <a:pt x="726651" y="268287"/>
                    <a:pt x="706938" y="268287"/>
                  </a:cubicBezTo>
                  <a:lnTo>
                    <a:pt x="35694" y="268287"/>
                  </a:lnTo>
                  <a:cubicBezTo>
                    <a:pt x="15981" y="268287"/>
                    <a:pt x="0" y="252306"/>
                    <a:pt x="0" y="232593"/>
                  </a:cubicBezTo>
                  <a:lnTo>
                    <a:pt x="0" y="35694"/>
                  </a:lnTo>
                  <a:cubicBezTo>
                    <a:pt x="0" y="15981"/>
                    <a:pt x="15981" y="0"/>
                    <a:pt x="3569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5" id="65"/>
            <p:cNvSpPr txBox="true"/>
            <p:nvPr/>
          </p:nvSpPr>
          <p:spPr>
            <a:xfrm>
              <a:off x="0" y="-76200"/>
              <a:ext cx="742632" cy="3444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66" id="66"/>
          <p:cNvGrpSpPr/>
          <p:nvPr/>
        </p:nvGrpSpPr>
        <p:grpSpPr>
          <a:xfrm rot="0">
            <a:off x="14550771" y="4699334"/>
            <a:ext cx="2819680" cy="1018651"/>
            <a:chOff x="0" y="0"/>
            <a:chExt cx="742632" cy="268287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742632" cy="268287"/>
            </a:xfrm>
            <a:custGeom>
              <a:avLst/>
              <a:gdLst/>
              <a:ahLst/>
              <a:cxnLst/>
              <a:rect r="r" b="b" t="t" l="l"/>
              <a:pathLst>
                <a:path h="268287" w="742632">
                  <a:moveTo>
                    <a:pt x="35694" y="0"/>
                  </a:moveTo>
                  <a:lnTo>
                    <a:pt x="706938" y="0"/>
                  </a:lnTo>
                  <a:cubicBezTo>
                    <a:pt x="716405" y="0"/>
                    <a:pt x="725484" y="3761"/>
                    <a:pt x="732177" y="10454"/>
                  </a:cubicBezTo>
                  <a:cubicBezTo>
                    <a:pt x="738871" y="17148"/>
                    <a:pt x="742632" y="26227"/>
                    <a:pt x="742632" y="35694"/>
                  </a:cubicBezTo>
                  <a:lnTo>
                    <a:pt x="742632" y="232593"/>
                  </a:lnTo>
                  <a:cubicBezTo>
                    <a:pt x="742632" y="252306"/>
                    <a:pt x="726651" y="268287"/>
                    <a:pt x="706938" y="268287"/>
                  </a:cubicBezTo>
                  <a:lnTo>
                    <a:pt x="35694" y="268287"/>
                  </a:lnTo>
                  <a:cubicBezTo>
                    <a:pt x="15981" y="268287"/>
                    <a:pt x="0" y="252306"/>
                    <a:pt x="0" y="232593"/>
                  </a:cubicBezTo>
                  <a:lnTo>
                    <a:pt x="0" y="35694"/>
                  </a:lnTo>
                  <a:cubicBezTo>
                    <a:pt x="0" y="15981"/>
                    <a:pt x="15981" y="0"/>
                    <a:pt x="3569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8" id="68"/>
            <p:cNvSpPr txBox="true"/>
            <p:nvPr/>
          </p:nvSpPr>
          <p:spPr>
            <a:xfrm>
              <a:off x="0" y="-76200"/>
              <a:ext cx="742632" cy="3444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grpSp>
        <p:nvGrpSpPr>
          <p:cNvPr name="Group 69" id="69"/>
          <p:cNvGrpSpPr/>
          <p:nvPr/>
        </p:nvGrpSpPr>
        <p:grpSpPr>
          <a:xfrm rot="0">
            <a:off x="2392187" y="6190642"/>
            <a:ext cx="820890" cy="583538"/>
            <a:chOff x="0" y="0"/>
            <a:chExt cx="216202" cy="153689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216202" cy="153689"/>
            </a:xfrm>
            <a:custGeom>
              <a:avLst/>
              <a:gdLst/>
              <a:ahLst/>
              <a:cxnLst/>
              <a:rect r="r" b="b" t="t" l="l"/>
              <a:pathLst>
                <a:path h="153689" w="216202">
                  <a:moveTo>
                    <a:pt x="76844" y="0"/>
                  </a:moveTo>
                  <a:lnTo>
                    <a:pt x="139357" y="0"/>
                  </a:lnTo>
                  <a:cubicBezTo>
                    <a:pt x="181797" y="0"/>
                    <a:pt x="216202" y="34404"/>
                    <a:pt x="216202" y="76844"/>
                  </a:cubicBezTo>
                  <a:lnTo>
                    <a:pt x="216202" y="76844"/>
                  </a:lnTo>
                  <a:cubicBezTo>
                    <a:pt x="216202" y="119284"/>
                    <a:pt x="181797" y="153689"/>
                    <a:pt x="139357" y="153689"/>
                  </a:cubicBezTo>
                  <a:lnTo>
                    <a:pt x="76844" y="153689"/>
                  </a:lnTo>
                  <a:cubicBezTo>
                    <a:pt x="34404" y="153689"/>
                    <a:pt x="0" y="119284"/>
                    <a:pt x="0" y="76844"/>
                  </a:cubicBezTo>
                  <a:lnTo>
                    <a:pt x="0" y="76844"/>
                  </a:lnTo>
                  <a:cubicBezTo>
                    <a:pt x="0" y="34404"/>
                    <a:pt x="34404" y="0"/>
                    <a:pt x="76844" y="0"/>
                  </a:cubicBezTo>
                  <a:close/>
                </a:path>
              </a:pathLst>
            </a:custGeom>
            <a:solidFill>
              <a:srgbClr val="ECF3F9"/>
            </a:solidFill>
          </p:spPr>
        </p:sp>
        <p:sp>
          <p:nvSpPr>
            <p:cNvPr name="TextBox 71" id="71"/>
            <p:cNvSpPr txBox="true"/>
            <p:nvPr/>
          </p:nvSpPr>
          <p:spPr>
            <a:xfrm>
              <a:off x="0" y="-76200"/>
              <a:ext cx="216202" cy="2298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sp>
        <p:nvSpPr>
          <p:cNvPr name="TextBox 72" id="72"/>
          <p:cNvSpPr txBox="true"/>
          <p:nvPr/>
        </p:nvSpPr>
        <p:spPr>
          <a:xfrm rot="0">
            <a:off x="2551946" y="6183317"/>
            <a:ext cx="501372" cy="211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1"/>
              </a:lnSpc>
              <a:spcBef>
                <a:spcPct val="0"/>
              </a:spcBef>
            </a:pPr>
            <a:r>
              <a:rPr lang="en-US" b="true" sz="10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Earned:</a:t>
            </a:r>
          </a:p>
        </p:txBody>
      </p:sp>
      <p:sp>
        <p:nvSpPr>
          <p:cNvPr name="TextBox 73" id="73"/>
          <p:cNvSpPr txBox="true"/>
          <p:nvPr/>
        </p:nvSpPr>
        <p:spPr>
          <a:xfrm rot="0">
            <a:off x="2658507" y="6388960"/>
            <a:ext cx="288250" cy="279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85"/>
              </a:lnSpc>
              <a:spcBef>
                <a:spcPct val="0"/>
              </a:spcBef>
            </a:pPr>
            <a:r>
              <a:rPr lang="en-US" b="true" sz="13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₹80</a:t>
            </a:r>
          </a:p>
        </p:txBody>
      </p:sp>
      <p:sp>
        <p:nvSpPr>
          <p:cNvPr name="Freeform 74" id="74"/>
          <p:cNvSpPr/>
          <p:nvPr/>
        </p:nvSpPr>
        <p:spPr>
          <a:xfrm flipH="false" flipV="false" rot="853910">
            <a:off x="2471791" y="7498408"/>
            <a:ext cx="219740" cy="224134"/>
          </a:xfrm>
          <a:custGeom>
            <a:avLst/>
            <a:gdLst/>
            <a:ahLst/>
            <a:cxnLst/>
            <a:rect r="r" b="b" t="t" l="l"/>
            <a:pathLst>
              <a:path h="224134" w="219740">
                <a:moveTo>
                  <a:pt x="0" y="0"/>
                </a:moveTo>
                <a:lnTo>
                  <a:pt x="219740" y="0"/>
                </a:lnTo>
                <a:lnTo>
                  <a:pt x="219740" y="224134"/>
                </a:lnTo>
                <a:lnTo>
                  <a:pt x="0" y="2241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99" t="0" r="-999" b="0"/>
            </a:stretch>
          </a:blipFill>
        </p:spPr>
      </p:sp>
      <p:grpSp>
        <p:nvGrpSpPr>
          <p:cNvPr name="Group 75" id="75"/>
          <p:cNvGrpSpPr/>
          <p:nvPr/>
        </p:nvGrpSpPr>
        <p:grpSpPr>
          <a:xfrm rot="0">
            <a:off x="2392187" y="6831638"/>
            <a:ext cx="820890" cy="170078"/>
            <a:chOff x="0" y="0"/>
            <a:chExt cx="216202" cy="44794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0" y="0"/>
              <a:ext cx="216202" cy="44794"/>
            </a:xfrm>
            <a:custGeom>
              <a:avLst/>
              <a:gdLst/>
              <a:ahLst/>
              <a:cxnLst/>
              <a:rect r="r" b="b" t="t" l="l"/>
              <a:pathLst>
                <a:path h="44794" w="216202">
                  <a:moveTo>
                    <a:pt x="22397" y="0"/>
                  </a:moveTo>
                  <a:lnTo>
                    <a:pt x="193804" y="0"/>
                  </a:lnTo>
                  <a:cubicBezTo>
                    <a:pt x="206174" y="0"/>
                    <a:pt x="216202" y="10028"/>
                    <a:pt x="216202" y="22397"/>
                  </a:cubicBezTo>
                  <a:lnTo>
                    <a:pt x="216202" y="22397"/>
                  </a:lnTo>
                  <a:cubicBezTo>
                    <a:pt x="216202" y="34767"/>
                    <a:pt x="206174" y="44794"/>
                    <a:pt x="193804" y="44794"/>
                  </a:cubicBezTo>
                  <a:lnTo>
                    <a:pt x="22397" y="44794"/>
                  </a:lnTo>
                  <a:cubicBezTo>
                    <a:pt x="10028" y="44794"/>
                    <a:pt x="0" y="34767"/>
                    <a:pt x="0" y="22397"/>
                  </a:cubicBezTo>
                  <a:lnTo>
                    <a:pt x="0" y="22397"/>
                  </a:lnTo>
                  <a:cubicBezTo>
                    <a:pt x="0" y="10028"/>
                    <a:pt x="10028" y="0"/>
                    <a:pt x="22397" y="0"/>
                  </a:cubicBezTo>
                  <a:close/>
                </a:path>
              </a:pathLst>
            </a:custGeom>
            <a:solidFill>
              <a:srgbClr val="6494BD"/>
            </a:solidFill>
          </p:spPr>
        </p:sp>
        <p:sp>
          <p:nvSpPr>
            <p:cNvPr name="TextBox 77" id="77"/>
            <p:cNvSpPr txBox="true"/>
            <p:nvPr/>
          </p:nvSpPr>
          <p:spPr>
            <a:xfrm>
              <a:off x="0" y="-76200"/>
              <a:ext cx="216202" cy="1209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sp>
        <p:nvSpPr>
          <p:cNvPr name="TextBox 78" id="78"/>
          <p:cNvSpPr txBox="true"/>
          <p:nvPr/>
        </p:nvSpPr>
        <p:spPr>
          <a:xfrm rot="0">
            <a:off x="4846625" y="28575"/>
            <a:ext cx="8594750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4999">
                <a:solidFill>
                  <a:srgbClr val="00FF48"/>
                </a:solidFill>
                <a:latin typeface="Arial"/>
                <a:ea typeface="Arial"/>
                <a:cs typeface="Arial"/>
                <a:sym typeface="Arial"/>
              </a:rPr>
              <a:t>Use Cases &amp; Description</a:t>
            </a:r>
          </a:p>
        </p:txBody>
      </p:sp>
      <p:sp>
        <p:nvSpPr>
          <p:cNvPr name="TextBox 79" id="79"/>
          <p:cNvSpPr txBox="true"/>
          <p:nvPr/>
        </p:nvSpPr>
        <p:spPr>
          <a:xfrm rot="0">
            <a:off x="15408593" y="7773539"/>
            <a:ext cx="901065" cy="387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9"/>
              </a:lnSpc>
            </a:pPr>
            <a:r>
              <a:rPr lang="en-US" sz="116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Filed</a:t>
            </a:r>
          </a:p>
          <a:p>
            <a:pPr algn="ctr">
              <a:lnSpc>
                <a:spcPts val="580"/>
              </a:lnSpc>
            </a:pPr>
            <a:r>
              <a:rPr lang="en-US" b="true" sz="11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Successfully</a:t>
            </a:r>
          </a:p>
        </p:txBody>
      </p:sp>
      <p:sp>
        <p:nvSpPr>
          <p:cNvPr name="TextBox 80" id="80"/>
          <p:cNvSpPr txBox="true"/>
          <p:nvPr/>
        </p:nvSpPr>
        <p:spPr>
          <a:xfrm rot="0">
            <a:off x="12332687" y="8062165"/>
            <a:ext cx="1445538" cy="210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7"/>
              </a:lnSpc>
            </a:pPr>
            <a:r>
              <a:rPr lang="en-US" b="true" sz="1060" spc="-53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Repayment From Future </a:t>
            </a:r>
          </a:p>
        </p:txBody>
      </p:sp>
      <p:sp>
        <p:nvSpPr>
          <p:cNvPr name="TextBox 81" id="81"/>
          <p:cNvSpPr txBox="true"/>
          <p:nvPr/>
        </p:nvSpPr>
        <p:spPr>
          <a:xfrm rot="0">
            <a:off x="1435351" y="4855852"/>
            <a:ext cx="2393275" cy="840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Immediate withdrawal </a:t>
            </a:r>
          </a:p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net earnings. No </a:t>
            </a:r>
          </a:p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waiting fot cycles.</a:t>
            </a:r>
          </a:p>
        </p:txBody>
      </p:sp>
      <p:sp>
        <p:nvSpPr>
          <p:cNvPr name="TextBox 82" id="82"/>
          <p:cNvSpPr txBox="true"/>
          <p:nvPr/>
        </p:nvSpPr>
        <p:spPr>
          <a:xfrm rot="0">
            <a:off x="4624050" y="4889834"/>
            <a:ext cx="2635757" cy="564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Shows real take-home</a:t>
            </a:r>
          </a:p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income after deductions.</a:t>
            </a:r>
          </a:p>
        </p:txBody>
      </p:sp>
      <p:sp>
        <p:nvSpPr>
          <p:cNvPr name="TextBox 83" id="83"/>
          <p:cNvSpPr txBox="true"/>
          <p:nvPr/>
        </p:nvSpPr>
        <p:spPr>
          <a:xfrm rot="0">
            <a:off x="6616345" y="6788790"/>
            <a:ext cx="276820" cy="211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1"/>
              </a:lnSpc>
              <a:spcBef>
                <a:spcPct val="0"/>
              </a:spcBef>
            </a:pPr>
            <a:r>
              <a:rPr lang="en-US" b="true" sz="10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Fuel</a:t>
            </a:r>
          </a:p>
        </p:txBody>
      </p:sp>
      <p:sp>
        <p:nvSpPr>
          <p:cNvPr name="TextBox 84" id="84"/>
          <p:cNvSpPr txBox="true"/>
          <p:nvPr/>
        </p:nvSpPr>
        <p:spPr>
          <a:xfrm rot="0">
            <a:off x="6626269" y="7326265"/>
            <a:ext cx="276225" cy="19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3"/>
              </a:lnSpc>
              <a:spcBef>
                <a:spcPct val="0"/>
              </a:spcBef>
            </a:pPr>
            <a:r>
              <a:rPr lang="en-US" b="true" sz="9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Rent</a:t>
            </a:r>
          </a:p>
        </p:txBody>
      </p:sp>
      <p:sp>
        <p:nvSpPr>
          <p:cNvPr name="TextBox 85" id="85"/>
          <p:cNvSpPr txBox="true"/>
          <p:nvPr/>
        </p:nvSpPr>
        <p:spPr>
          <a:xfrm rot="0">
            <a:off x="6472408" y="7918465"/>
            <a:ext cx="590550" cy="19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3"/>
              </a:lnSpc>
              <a:spcBef>
                <a:spcPct val="0"/>
              </a:spcBef>
            </a:pPr>
            <a:r>
              <a:rPr lang="en-US" b="true" sz="9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Insurence</a:t>
            </a:r>
          </a:p>
        </p:txBody>
      </p:sp>
      <p:sp>
        <p:nvSpPr>
          <p:cNvPr name="TextBox 86" id="86"/>
          <p:cNvSpPr txBox="true"/>
          <p:nvPr/>
        </p:nvSpPr>
        <p:spPr>
          <a:xfrm rot="0">
            <a:off x="4829600" y="7834774"/>
            <a:ext cx="1429345" cy="211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1"/>
              </a:lnSpc>
              <a:spcBef>
                <a:spcPct val="0"/>
              </a:spcBef>
            </a:pPr>
            <a:r>
              <a:rPr lang="en-US" b="true" sz="10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Gross Pay Net Income</a:t>
            </a:r>
          </a:p>
        </p:txBody>
      </p:sp>
      <p:sp>
        <p:nvSpPr>
          <p:cNvPr name="TextBox 87" id="87"/>
          <p:cNvSpPr txBox="true"/>
          <p:nvPr/>
        </p:nvSpPr>
        <p:spPr>
          <a:xfrm rot="0">
            <a:off x="8119405" y="6528050"/>
            <a:ext cx="390525" cy="19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3"/>
              </a:lnSpc>
              <a:spcBef>
                <a:spcPct val="0"/>
              </a:spcBef>
            </a:pPr>
            <a:r>
              <a:rPr lang="en-US" b="true" sz="9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Health</a:t>
            </a:r>
          </a:p>
        </p:txBody>
      </p:sp>
      <p:sp>
        <p:nvSpPr>
          <p:cNvPr name="TextBox 88" id="88"/>
          <p:cNvSpPr txBox="true"/>
          <p:nvPr/>
        </p:nvSpPr>
        <p:spPr>
          <a:xfrm rot="0">
            <a:off x="4793858" y="6230942"/>
            <a:ext cx="902375" cy="279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85"/>
              </a:lnSpc>
              <a:spcBef>
                <a:spcPct val="0"/>
              </a:spcBef>
            </a:pPr>
            <a:r>
              <a:rPr lang="en-US" b="true" sz="13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Dashboard</a:t>
            </a:r>
          </a:p>
        </p:txBody>
      </p:sp>
      <p:sp>
        <p:nvSpPr>
          <p:cNvPr name="TextBox 89" id="89"/>
          <p:cNvSpPr txBox="true"/>
          <p:nvPr/>
        </p:nvSpPr>
        <p:spPr>
          <a:xfrm rot="0">
            <a:off x="8996583" y="6228742"/>
            <a:ext cx="523875" cy="198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2"/>
              </a:lnSpc>
              <a:spcBef>
                <a:spcPct val="0"/>
              </a:spcBef>
            </a:pPr>
            <a:r>
              <a:rPr lang="en-US" b="true" sz="9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Accident</a:t>
            </a:r>
          </a:p>
        </p:txBody>
      </p:sp>
      <p:sp>
        <p:nvSpPr>
          <p:cNvPr name="TextBox 90" id="90"/>
          <p:cNvSpPr txBox="true"/>
          <p:nvPr/>
        </p:nvSpPr>
        <p:spPr>
          <a:xfrm rot="0">
            <a:off x="9893617" y="6604250"/>
            <a:ext cx="670560" cy="261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6"/>
              </a:lnSpc>
            </a:pPr>
            <a:r>
              <a:rPr lang="en-US" sz="96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Community</a:t>
            </a:r>
          </a:p>
          <a:p>
            <a:pPr algn="ctr">
              <a:lnSpc>
                <a:spcPts val="1046"/>
              </a:lnSpc>
            </a:pPr>
            <a:r>
              <a:rPr lang="en-US" b="true" sz="9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Pool</a:t>
            </a:r>
          </a:p>
        </p:txBody>
      </p:sp>
      <p:sp>
        <p:nvSpPr>
          <p:cNvPr name="TextBox 91" id="91"/>
          <p:cNvSpPr txBox="true"/>
          <p:nvPr/>
        </p:nvSpPr>
        <p:spPr>
          <a:xfrm rot="0">
            <a:off x="11343249" y="4866667"/>
            <a:ext cx="2635757" cy="840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Based on earnings</a:t>
            </a:r>
          </a:p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consistency.</a:t>
            </a:r>
          </a:p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Auto-recovery.</a:t>
            </a:r>
          </a:p>
        </p:txBody>
      </p:sp>
      <p:sp>
        <p:nvSpPr>
          <p:cNvPr name="TextBox 92" id="92"/>
          <p:cNvSpPr txBox="true"/>
          <p:nvPr/>
        </p:nvSpPr>
        <p:spPr>
          <a:xfrm rot="0">
            <a:off x="14512671" y="4920404"/>
            <a:ext cx="2635757" cy="564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Chatbot estimates &amp; files using ledger data.</a:t>
            </a:r>
          </a:p>
        </p:txBody>
      </p:sp>
      <p:sp>
        <p:nvSpPr>
          <p:cNvPr name="TextBox 93" id="93"/>
          <p:cNvSpPr txBox="true"/>
          <p:nvPr/>
        </p:nvSpPr>
        <p:spPr>
          <a:xfrm rot="0">
            <a:off x="7968992" y="4855852"/>
            <a:ext cx="2635757" cy="840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8"/>
              </a:lnSpc>
            </a:pPr>
            <a:r>
              <a:rPr lang="en-US" sz="189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Accident &amp; health coverage via shared pool</a:t>
            </a:r>
          </a:p>
        </p:txBody>
      </p:sp>
      <p:sp>
        <p:nvSpPr>
          <p:cNvPr name="TextBox 94" id="94"/>
          <p:cNvSpPr txBox="true"/>
          <p:nvPr/>
        </p:nvSpPr>
        <p:spPr>
          <a:xfrm rot="0">
            <a:off x="2410202" y="6795267"/>
            <a:ext cx="784860" cy="19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3"/>
              </a:lnSpc>
              <a:spcBef>
                <a:spcPct val="0"/>
              </a:spcBef>
            </a:pPr>
            <a:r>
              <a:rPr lang="en-US" b="true" sz="96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Withdraw ₹80</a:t>
            </a:r>
          </a:p>
        </p:txBody>
      </p:sp>
      <p:grpSp>
        <p:nvGrpSpPr>
          <p:cNvPr name="Group 95" id="95"/>
          <p:cNvGrpSpPr/>
          <p:nvPr/>
        </p:nvGrpSpPr>
        <p:grpSpPr>
          <a:xfrm rot="0">
            <a:off x="2428311" y="2996711"/>
            <a:ext cx="266320" cy="239891"/>
            <a:chOff x="0" y="0"/>
            <a:chExt cx="70142" cy="63181"/>
          </a:xfrm>
        </p:grpSpPr>
        <p:sp>
          <p:nvSpPr>
            <p:cNvPr name="Freeform 96" id="96"/>
            <p:cNvSpPr/>
            <p:nvPr/>
          </p:nvSpPr>
          <p:spPr>
            <a:xfrm flipH="false" flipV="false" rot="0">
              <a:off x="0" y="0"/>
              <a:ext cx="70142" cy="63181"/>
            </a:xfrm>
            <a:custGeom>
              <a:avLst/>
              <a:gdLst/>
              <a:ahLst/>
              <a:cxnLst/>
              <a:rect r="r" b="b" t="t" l="l"/>
              <a:pathLst>
                <a:path h="63181" w="70142">
                  <a:moveTo>
                    <a:pt x="31591" y="0"/>
                  </a:moveTo>
                  <a:lnTo>
                    <a:pt x="38551" y="0"/>
                  </a:lnTo>
                  <a:cubicBezTo>
                    <a:pt x="46930" y="0"/>
                    <a:pt x="54965" y="3328"/>
                    <a:pt x="60889" y="9253"/>
                  </a:cubicBezTo>
                  <a:cubicBezTo>
                    <a:pt x="66814" y="15177"/>
                    <a:pt x="70142" y="23212"/>
                    <a:pt x="70142" y="31591"/>
                  </a:cubicBezTo>
                  <a:lnTo>
                    <a:pt x="70142" y="31591"/>
                  </a:lnTo>
                  <a:cubicBezTo>
                    <a:pt x="70142" y="49038"/>
                    <a:pt x="55998" y="63181"/>
                    <a:pt x="38551" y="63181"/>
                  </a:cubicBezTo>
                  <a:lnTo>
                    <a:pt x="31591" y="63181"/>
                  </a:lnTo>
                  <a:cubicBezTo>
                    <a:pt x="23212" y="63181"/>
                    <a:pt x="15177" y="59853"/>
                    <a:pt x="9253" y="53929"/>
                  </a:cubicBezTo>
                  <a:cubicBezTo>
                    <a:pt x="3328" y="48004"/>
                    <a:pt x="0" y="39969"/>
                    <a:pt x="0" y="31591"/>
                  </a:cubicBezTo>
                  <a:lnTo>
                    <a:pt x="0" y="31591"/>
                  </a:lnTo>
                  <a:cubicBezTo>
                    <a:pt x="0" y="23212"/>
                    <a:pt x="3328" y="15177"/>
                    <a:pt x="9253" y="9253"/>
                  </a:cubicBezTo>
                  <a:cubicBezTo>
                    <a:pt x="15177" y="3328"/>
                    <a:pt x="23212" y="0"/>
                    <a:pt x="31591" y="0"/>
                  </a:cubicBezTo>
                  <a:close/>
                </a:path>
              </a:pathLst>
            </a:custGeom>
            <a:solidFill>
              <a:srgbClr val="6AB183"/>
            </a:solidFill>
          </p:spPr>
        </p:sp>
        <p:sp>
          <p:nvSpPr>
            <p:cNvPr name="TextBox 97" id="97"/>
            <p:cNvSpPr txBox="true"/>
            <p:nvPr/>
          </p:nvSpPr>
          <p:spPr>
            <a:xfrm>
              <a:off x="0" y="-76200"/>
              <a:ext cx="70142" cy="139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sp>
        <p:nvSpPr>
          <p:cNvPr name="TextBox 98" id="98"/>
          <p:cNvSpPr txBox="true"/>
          <p:nvPr/>
        </p:nvSpPr>
        <p:spPr>
          <a:xfrm rot="0">
            <a:off x="2513430" y="2957586"/>
            <a:ext cx="96083" cy="279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85"/>
              </a:lnSpc>
              <a:spcBef>
                <a:spcPct val="0"/>
              </a:spcBef>
            </a:pPr>
            <a:r>
              <a:rPr lang="en-US" b="true" sz="1360">
                <a:solidFill>
                  <a:srgbClr val="ECF3F9"/>
                </a:solidFill>
                <a:latin typeface="Arial Bold"/>
                <a:ea typeface="Arial Bold"/>
                <a:cs typeface="Arial Bold"/>
                <a:sym typeface="Arial Bold"/>
              </a:rPr>
              <a:t>₹</a:t>
            </a:r>
          </a:p>
        </p:txBody>
      </p:sp>
      <p:grpSp>
        <p:nvGrpSpPr>
          <p:cNvPr name="Group 99" id="99"/>
          <p:cNvGrpSpPr/>
          <p:nvPr/>
        </p:nvGrpSpPr>
        <p:grpSpPr>
          <a:xfrm rot="0">
            <a:off x="15248799" y="6831638"/>
            <a:ext cx="1419951" cy="267014"/>
            <a:chOff x="0" y="0"/>
            <a:chExt cx="373979" cy="70325"/>
          </a:xfrm>
        </p:grpSpPr>
        <p:sp>
          <p:nvSpPr>
            <p:cNvPr name="Freeform 100" id="100"/>
            <p:cNvSpPr/>
            <p:nvPr/>
          </p:nvSpPr>
          <p:spPr>
            <a:xfrm flipH="false" flipV="false" rot="0">
              <a:off x="0" y="0"/>
              <a:ext cx="373979" cy="70325"/>
            </a:xfrm>
            <a:custGeom>
              <a:avLst/>
              <a:gdLst/>
              <a:ahLst/>
              <a:cxnLst/>
              <a:rect r="r" b="b" t="t" l="l"/>
              <a:pathLst>
                <a:path h="70325" w="373979">
                  <a:moveTo>
                    <a:pt x="35162" y="0"/>
                  </a:moveTo>
                  <a:lnTo>
                    <a:pt x="338817" y="0"/>
                  </a:lnTo>
                  <a:cubicBezTo>
                    <a:pt x="348142" y="0"/>
                    <a:pt x="357086" y="3705"/>
                    <a:pt x="363680" y="10299"/>
                  </a:cubicBezTo>
                  <a:cubicBezTo>
                    <a:pt x="370274" y="16893"/>
                    <a:pt x="373979" y="25837"/>
                    <a:pt x="373979" y="35162"/>
                  </a:cubicBezTo>
                  <a:lnTo>
                    <a:pt x="373979" y="35162"/>
                  </a:lnTo>
                  <a:cubicBezTo>
                    <a:pt x="373979" y="54582"/>
                    <a:pt x="358236" y="70325"/>
                    <a:pt x="338817" y="70325"/>
                  </a:cubicBezTo>
                  <a:lnTo>
                    <a:pt x="35162" y="70325"/>
                  </a:lnTo>
                  <a:cubicBezTo>
                    <a:pt x="25837" y="70325"/>
                    <a:pt x="16893" y="66620"/>
                    <a:pt x="10299" y="60026"/>
                  </a:cubicBezTo>
                  <a:cubicBezTo>
                    <a:pt x="3705" y="53432"/>
                    <a:pt x="0" y="44488"/>
                    <a:pt x="0" y="35162"/>
                  </a:cubicBezTo>
                  <a:lnTo>
                    <a:pt x="0" y="35162"/>
                  </a:lnTo>
                  <a:cubicBezTo>
                    <a:pt x="0" y="25837"/>
                    <a:pt x="3705" y="16893"/>
                    <a:pt x="10299" y="10299"/>
                  </a:cubicBezTo>
                  <a:cubicBezTo>
                    <a:pt x="16893" y="3705"/>
                    <a:pt x="25837" y="0"/>
                    <a:pt x="35162" y="0"/>
                  </a:cubicBezTo>
                  <a:close/>
                </a:path>
              </a:pathLst>
            </a:custGeom>
            <a:solidFill>
              <a:srgbClr val="5A98C1"/>
            </a:solidFill>
          </p:spPr>
        </p:sp>
        <p:sp>
          <p:nvSpPr>
            <p:cNvPr name="TextBox 101" id="101"/>
            <p:cNvSpPr txBox="true"/>
            <p:nvPr/>
          </p:nvSpPr>
          <p:spPr>
            <a:xfrm>
              <a:off x="0" y="-76200"/>
              <a:ext cx="373979" cy="1465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53"/>
                </a:lnSpc>
              </a:pPr>
            </a:p>
          </p:txBody>
        </p:sp>
      </p:grpSp>
      <p:sp>
        <p:nvSpPr>
          <p:cNvPr name="TextBox 102" id="102"/>
          <p:cNvSpPr txBox="true"/>
          <p:nvPr/>
        </p:nvSpPr>
        <p:spPr>
          <a:xfrm rot="0">
            <a:off x="15320599" y="6799897"/>
            <a:ext cx="1238250" cy="243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9"/>
              </a:lnSpc>
            </a:pPr>
            <a:r>
              <a:rPr lang="en-US" b="true" sz="1160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Estimate my taxes </a:t>
            </a:r>
          </a:p>
        </p:txBody>
      </p:sp>
      <p:sp>
        <p:nvSpPr>
          <p:cNvPr name="TextBox 103" id="103"/>
          <p:cNvSpPr txBox="true"/>
          <p:nvPr/>
        </p:nvSpPr>
        <p:spPr>
          <a:xfrm rot="0">
            <a:off x="12724939" y="7847723"/>
            <a:ext cx="687705" cy="210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7"/>
              </a:lnSpc>
            </a:pPr>
            <a:r>
              <a:rPr lang="en-US" b="true" sz="1060" spc="-6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Automatic </a:t>
            </a:r>
          </a:p>
        </p:txBody>
      </p:sp>
      <p:sp>
        <p:nvSpPr>
          <p:cNvPr name="TextBox 104" id="104"/>
          <p:cNvSpPr txBox="true"/>
          <p:nvPr/>
        </p:nvSpPr>
        <p:spPr>
          <a:xfrm rot="0">
            <a:off x="12927345" y="8272299"/>
            <a:ext cx="237172" cy="210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7"/>
              </a:lnSpc>
            </a:pPr>
            <a:r>
              <a:rPr lang="en-US" b="true" sz="1060" spc="-6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Pay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0721" y="2613208"/>
            <a:ext cx="6040983" cy="3855072"/>
          </a:xfrm>
          <a:custGeom>
            <a:avLst/>
            <a:gdLst/>
            <a:ahLst/>
            <a:cxnLst/>
            <a:rect r="r" b="b" t="t" l="l"/>
            <a:pathLst>
              <a:path h="3855072" w="6040983">
                <a:moveTo>
                  <a:pt x="0" y="0"/>
                </a:moveTo>
                <a:lnTo>
                  <a:pt x="6040983" y="0"/>
                </a:lnTo>
                <a:lnTo>
                  <a:pt x="6040983" y="3855072"/>
                </a:lnTo>
                <a:lnTo>
                  <a:pt x="0" y="38550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07" t="0" r="-2007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056457" y="2809206"/>
            <a:ext cx="6307005" cy="3766530"/>
          </a:xfrm>
          <a:custGeom>
            <a:avLst/>
            <a:gdLst/>
            <a:ahLst/>
            <a:cxnLst/>
            <a:rect r="r" b="b" t="t" l="l"/>
            <a:pathLst>
              <a:path h="3766530" w="6307005">
                <a:moveTo>
                  <a:pt x="0" y="0"/>
                </a:moveTo>
                <a:lnTo>
                  <a:pt x="6307005" y="0"/>
                </a:lnTo>
                <a:lnTo>
                  <a:pt x="6307005" y="3766530"/>
                </a:lnTo>
                <a:lnTo>
                  <a:pt x="0" y="37665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46625" y="-32842"/>
            <a:ext cx="8594750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4999">
                <a:solidFill>
                  <a:srgbClr val="00FF48"/>
                </a:solidFill>
                <a:latin typeface="Arial"/>
                <a:ea typeface="Arial"/>
                <a:cs typeface="Arial"/>
                <a:sym typeface="Arial"/>
              </a:rPr>
              <a:t>Technology Stack Used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6016615" y="5514306"/>
            <a:ext cx="6254771" cy="3855072"/>
          </a:xfrm>
          <a:custGeom>
            <a:avLst/>
            <a:gdLst/>
            <a:ahLst/>
            <a:cxnLst/>
            <a:rect r="r" b="b" t="t" l="l"/>
            <a:pathLst>
              <a:path h="3855072" w="6254771">
                <a:moveTo>
                  <a:pt x="0" y="0"/>
                </a:moveTo>
                <a:lnTo>
                  <a:pt x="6254770" y="0"/>
                </a:lnTo>
                <a:lnTo>
                  <a:pt x="6254770" y="3855072"/>
                </a:lnTo>
                <a:lnTo>
                  <a:pt x="0" y="38550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5624231" y="5762064"/>
            <a:ext cx="867222" cy="477372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11741795" y="5514306"/>
            <a:ext cx="1177290" cy="725130"/>
          </a:xfrm>
          <a:prstGeom prst="line">
            <a:avLst/>
          </a:prstGeom>
          <a:ln cap="flat" w="952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0277" y="2789765"/>
            <a:ext cx="2485786" cy="2453505"/>
          </a:xfrm>
          <a:custGeom>
            <a:avLst/>
            <a:gdLst/>
            <a:ahLst/>
            <a:cxnLst/>
            <a:rect r="r" b="b" t="t" l="l"/>
            <a:pathLst>
              <a:path h="2453505" w="2485786">
                <a:moveTo>
                  <a:pt x="0" y="0"/>
                </a:moveTo>
                <a:lnTo>
                  <a:pt x="2485786" y="0"/>
                </a:lnTo>
                <a:lnTo>
                  <a:pt x="2485786" y="2453506"/>
                </a:lnTo>
                <a:lnTo>
                  <a:pt x="0" y="24535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439" t="-56664" r="-325400" b="-28592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389800" y="-32842"/>
            <a:ext cx="3508400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4999">
                <a:solidFill>
                  <a:srgbClr val="00FF48"/>
                </a:solidFill>
                <a:latin typeface="Arial"/>
                <a:ea typeface="Arial"/>
                <a:cs typeface="Arial"/>
                <a:sym typeface="Arial"/>
              </a:rPr>
              <a:t>Constraints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870733" y="2846398"/>
            <a:ext cx="2247743" cy="2132909"/>
          </a:xfrm>
          <a:custGeom>
            <a:avLst/>
            <a:gdLst/>
            <a:ahLst/>
            <a:cxnLst/>
            <a:rect r="r" b="b" t="t" l="l"/>
            <a:pathLst>
              <a:path h="2132909" w="2247743">
                <a:moveTo>
                  <a:pt x="0" y="0"/>
                </a:moveTo>
                <a:lnTo>
                  <a:pt x="2247743" y="0"/>
                </a:lnTo>
                <a:lnTo>
                  <a:pt x="2247743" y="2132909"/>
                </a:lnTo>
                <a:lnTo>
                  <a:pt x="0" y="21329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464" t="-274438" r="-327438" b="-8598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17668" y="5858959"/>
            <a:ext cx="2631003" cy="2389691"/>
          </a:xfrm>
          <a:custGeom>
            <a:avLst/>
            <a:gdLst/>
            <a:ahLst/>
            <a:cxnLst/>
            <a:rect r="r" b="b" t="t" l="l"/>
            <a:pathLst>
              <a:path h="2389691" w="2631003">
                <a:moveTo>
                  <a:pt x="0" y="0"/>
                </a:moveTo>
                <a:lnTo>
                  <a:pt x="2631004" y="0"/>
                </a:lnTo>
                <a:lnTo>
                  <a:pt x="2631004" y="2389691"/>
                </a:lnTo>
                <a:lnTo>
                  <a:pt x="0" y="23896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2865" t="-58776" r="-113974" b="-32217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283048" y="6207951"/>
            <a:ext cx="2019143" cy="1996654"/>
          </a:xfrm>
          <a:custGeom>
            <a:avLst/>
            <a:gdLst/>
            <a:ahLst/>
            <a:cxnLst/>
            <a:rect r="r" b="b" t="t" l="l"/>
            <a:pathLst>
              <a:path h="1996654" w="2019143">
                <a:moveTo>
                  <a:pt x="0" y="0"/>
                </a:moveTo>
                <a:lnTo>
                  <a:pt x="2019143" y="0"/>
                </a:lnTo>
                <a:lnTo>
                  <a:pt x="2019143" y="1996655"/>
                </a:lnTo>
                <a:lnTo>
                  <a:pt x="0" y="19966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51052" t="-308429" r="-135314" b="-83414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715705" y="2506643"/>
            <a:ext cx="2760949" cy="2778165"/>
          </a:xfrm>
          <a:custGeom>
            <a:avLst/>
            <a:gdLst/>
            <a:ahLst/>
            <a:cxnLst/>
            <a:rect r="r" b="b" t="t" l="l"/>
            <a:pathLst>
              <a:path h="2778165" w="2760949">
                <a:moveTo>
                  <a:pt x="0" y="0"/>
                </a:moveTo>
                <a:lnTo>
                  <a:pt x="2760948" y="0"/>
                </a:lnTo>
                <a:lnTo>
                  <a:pt x="2760948" y="2778165"/>
                </a:lnTo>
                <a:lnTo>
                  <a:pt x="0" y="27781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0733" t="-56664" r="-224613" b="-285923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805199" y="5929214"/>
            <a:ext cx="2814842" cy="2580191"/>
          </a:xfrm>
          <a:custGeom>
            <a:avLst/>
            <a:gdLst/>
            <a:ahLst/>
            <a:cxnLst/>
            <a:rect r="r" b="b" t="t" l="l"/>
            <a:pathLst>
              <a:path h="2580191" w="2814842">
                <a:moveTo>
                  <a:pt x="0" y="0"/>
                </a:moveTo>
                <a:lnTo>
                  <a:pt x="2814842" y="0"/>
                </a:lnTo>
                <a:lnTo>
                  <a:pt x="2814842" y="2580192"/>
                </a:lnTo>
                <a:lnTo>
                  <a:pt x="0" y="25801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08309" t="-54437" r="0" b="-291005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733004" y="6135875"/>
            <a:ext cx="1905535" cy="2140807"/>
          </a:xfrm>
          <a:custGeom>
            <a:avLst/>
            <a:gdLst/>
            <a:ahLst/>
            <a:cxnLst/>
            <a:rect r="r" b="b" t="t" l="l"/>
            <a:pathLst>
              <a:path h="2140807" w="1905535">
                <a:moveTo>
                  <a:pt x="0" y="0"/>
                </a:moveTo>
                <a:lnTo>
                  <a:pt x="1905535" y="0"/>
                </a:lnTo>
                <a:lnTo>
                  <a:pt x="1905535" y="2140807"/>
                </a:lnTo>
                <a:lnTo>
                  <a:pt x="0" y="21408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91148" t="-287661" r="-24215" b="-71064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791732" y="2910398"/>
            <a:ext cx="1908838" cy="2068909"/>
          </a:xfrm>
          <a:custGeom>
            <a:avLst/>
            <a:gdLst/>
            <a:ahLst/>
            <a:cxnLst/>
            <a:rect r="r" b="b" t="t" l="l"/>
            <a:pathLst>
              <a:path h="2068909" w="1908838">
                <a:moveTo>
                  <a:pt x="0" y="0"/>
                </a:moveTo>
                <a:lnTo>
                  <a:pt x="1908838" y="0"/>
                </a:lnTo>
                <a:lnTo>
                  <a:pt x="1908838" y="2068909"/>
                </a:lnTo>
                <a:lnTo>
                  <a:pt x="0" y="20689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45419" t="-295732" r="-269052" b="-78934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63839" y="4795596"/>
            <a:ext cx="2938661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Platf</a:t>
            </a: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orm earnings adjustments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164219" y="4795596"/>
            <a:ext cx="3589163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</a:t>
            </a: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pense estimation accuracy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259744" y="4811209"/>
            <a:ext cx="369831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</a:t>
            </a: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r‑editable expense estimates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80607" y="4795596"/>
            <a:ext cx="4318663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Ledge</a:t>
            </a: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r‑based reconciliation against future earnings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6201" y="7924800"/>
            <a:ext cx="4833938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Fin</a:t>
            </a: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ancial risk from instant withdrawals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309286" y="8185556"/>
            <a:ext cx="32990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</a:t>
            </a: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ulatory compliance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824882" y="7887467"/>
            <a:ext cx="4030112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Withdrawals limited t</a:t>
            </a: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 platform‑reported payable earnings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297239" y="8071256"/>
            <a:ext cx="3990761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Partner‑based ins</a:t>
            </a:r>
            <a:r>
              <a:rPr lang="en-US" sz="2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urance and lending model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362760" y="1583092"/>
            <a:ext cx="2967729" cy="847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2"/>
              </a:lnSpc>
              <a:spcBef>
                <a:spcPct val="0"/>
              </a:spcBef>
            </a:pPr>
            <a:r>
              <a:rPr lang="en-US" sz="4203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Challenges 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303213" y="1581461"/>
            <a:ext cx="2979835" cy="848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6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Mitigation</a:t>
            </a:r>
          </a:p>
        </p:txBody>
      </p:sp>
      <p:sp>
        <p:nvSpPr>
          <p:cNvPr name="AutoShape 22" id="22"/>
          <p:cNvSpPr/>
          <p:nvPr/>
        </p:nvSpPr>
        <p:spPr>
          <a:xfrm>
            <a:off x="9144000" y="2789765"/>
            <a:ext cx="0" cy="6678851"/>
          </a:xfrm>
          <a:prstGeom prst="line">
            <a:avLst/>
          </a:prstGeom>
          <a:ln cap="flat" w="38100">
            <a:solidFill>
              <a:srgbClr val="20F15C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DAG_NRvinhI</dc:identifier>
  <dcterms:modified xsi:type="dcterms:W3CDTF">2011-08-01T06:04:30Z</dcterms:modified>
  <cp:revision>1</cp:revision>
  <dc:title>Project_Morpheous.pptx</dc:title>
</cp:coreProperties>
</file>

<file path=docProps/thumbnail.jpeg>
</file>